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65" r:id="rId3"/>
    <p:sldId id="330" r:id="rId4"/>
    <p:sldId id="331" r:id="rId5"/>
    <p:sldId id="329" r:id="rId6"/>
    <p:sldId id="312" r:id="rId7"/>
    <p:sldId id="293" r:id="rId8"/>
    <p:sldId id="349" r:id="rId9"/>
    <p:sldId id="314" r:id="rId10"/>
    <p:sldId id="332" r:id="rId11"/>
    <p:sldId id="346" r:id="rId12"/>
    <p:sldId id="347" r:id="rId13"/>
    <p:sldId id="315" r:id="rId14"/>
    <p:sldId id="333" r:id="rId15"/>
    <p:sldId id="341" r:id="rId16"/>
    <p:sldId id="342" r:id="rId17"/>
    <p:sldId id="343" r:id="rId18"/>
    <p:sldId id="313" r:id="rId19"/>
    <p:sldId id="348" r:id="rId20"/>
    <p:sldId id="350" r:id="rId21"/>
    <p:sldId id="345" r:id="rId22"/>
    <p:sldId id="298" r:id="rId23"/>
    <p:sldId id="338" r:id="rId24"/>
    <p:sldId id="326" r:id="rId25"/>
    <p:sldId id="324" r:id="rId26"/>
    <p:sldId id="327" r:id="rId27"/>
    <p:sldId id="32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2BCCB-14FE-4E35-9031-F38C0700CAC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42B8F8B-C3B5-4F2E-BE8B-F5D115226D74}">
      <dgm:prSet/>
      <dgm:spPr/>
      <dgm:t>
        <a:bodyPr/>
        <a:lstStyle/>
        <a:p>
          <a:r>
            <a:rPr lang="en-GB" b="1"/>
            <a:t>More holistic knowledge</a:t>
          </a:r>
          <a:endParaRPr lang="en-US"/>
        </a:p>
      </dgm:t>
    </dgm:pt>
    <dgm:pt modelId="{48166F7A-7B34-469A-B859-E52BC4A0CA06}" type="parTrans" cxnId="{5C38106F-F0F9-46B4-8DBC-004082C4292E}">
      <dgm:prSet/>
      <dgm:spPr/>
      <dgm:t>
        <a:bodyPr/>
        <a:lstStyle/>
        <a:p>
          <a:endParaRPr lang="en-US"/>
        </a:p>
      </dgm:t>
    </dgm:pt>
    <dgm:pt modelId="{4C77D3CE-63A0-4CFF-9155-2443F8A991D6}" type="sibTrans" cxnId="{5C38106F-F0F9-46B4-8DBC-004082C4292E}">
      <dgm:prSet/>
      <dgm:spPr/>
      <dgm:t>
        <a:bodyPr/>
        <a:lstStyle/>
        <a:p>
          <a:endParaRPr lang="en-US"/>
        </a:p>
      </dgm:t>
    </dgm:pt>
    <dgm:pt modelId="{CB51838B-6734-4B01-AA60-7FC796A4FF9E}">
      <dgm:prSet/>
      <dgm:spPr/>
      <dgm:t>
        <a:bodyPr/>
        <a:lstStyle/>
        <a:p>
          <a:r>
            <a:rPr lang="en-GB" b="1"/>
            <a:t>Enhanced collaboration between the providers and the clients</a:t>
          </a:r>
          <a:endParaRPr lang="en-US"/>
        </a:p>
      </dgm:t>
    </dgm:pt>
    <dgm:pt modelId="{33DAA765-5E85-467E-84F8-A2567991FBB1}" type="parTrans" cxnId="{17DA9C9F-BC19-4CA6-B471-6D499EB47A30}">
      <dgm:prSet/>
      <dgm:spPr/>
      <dgm:t>
        <a:bodyPr/>
        <a:lstStyle/>
        <a:p>
          <a:endParaRPr lang="en-US"/>
        </a:p>
      </dgm:t>
    </dgm:pt>
    <dgm:pt modelId="{7FAA308F-03B4-46DC-A7DB-C645A591D136}" type="sibTrans" cxnId="{17DA9C9F-BC19-4CA6-B471-6D499EB47A30}">
      <dgm:prSet/>
      <dgm:spPr/>
      <dgm:t>
        <a:bodyPr/>
        <a:lstStyle/>
        <a:p>
          <a:endParaRPr lang="en-US"/>
        </a:p>
      </dgm:t>
    </dgm:pt>
    <dgm:pt modelId="{B4751783-5A04-4B14-A88A-A20A3D9FF375}">
      <dgm:prSet/>
      <dgm:spPr/>
      <dgm:t>
        <a:bodyPr/>
        <a:lstStyle/>
        <a:p>
          <a:r>
            <a:rPr lang="en-GB" b="1"/>
            <a:t>Greater likelihood that the client will be motivated to follow any agreed decision</a:t>
          </a:r>
          <a:endParaRPr lang="en-US"/>
        </a:p>
      </dgm:t>
    </dgm:pt>
    <dgm:pt modelId="{30184F5F-5723-4655-B928-D758EB281043}" type="parTrans" cxnId="{DB385328-5504-4917-A0B0-BD2E6A556614}">
      <dgm:prSet/>
      <dgm:spPr/>
      <dgm:t>
        <a:bodyPr/>
        <a:lstStyle/>
        <a:p>
          <a:endParaRPr lang="en-US"/>
        </a:p>
      </dgm:t>
    </dgm:pt>
    <dgm:pt modelId="{B43AD46C-CBAB-42E2-901C-14A8C312767D}" type="sibTrans" cxnId="{DB385328-5504-4917-A0B0-BD2E6A556614}">
      <dgm:prSet/>
      <dgm:spPr/>
      <dgm:t>
        <a:bodyPr/>
        <a:lstStyle/>
        <a:p>
          <a:endParaRPr lang="en-US"/>
        </a:p>
      </dgm:t>
    </dgm:pt>
    <dgm:pt modelId="{C990C4A6-DDAF-4732-9035-A28CAD251AFF}">
      <dgm:prSet/>
      <dgm:spPr/>
      <dgm:t>
        <a:bodyPr/>
        <a:lstStyle/>
        <a:p>
          <a:r>
            <a:rPr lang="en-GB" b="1"/>
            <a:t>Greater degree of honesty in the relationships; hence less waste of time</a:t>
          </a:r>
          <a:endParaRPr lang="en-US"/>
        </a:p>
      </dgm:t>
    </dgm:pt>
    <dgm:pt modelId="{36829F66-1112-4A7D-ACB0-9DFDCBE223FA}" type="parTrans" cxnId="{65F1EE41-BBBB-4C5C-AFC1-3D486024C13D}">
      <dgm:prSet/>
      <dgm:spPr/>
      <dgm:t>
        <a:bodyPr/>
        <a:lstStyle/>
        <a:p>
          <a:endParaRPr lang="en-US"/>
        </a:p>
      </dgm:t>
    </dgm:pt>
    <dgm:pt modelId="{B85C2037-B203-45D0-B98B-2D2A474722B3}" type="sibTrans" cxnId="{65F1EE41-BBBB-4C5C-AFC1-3D486024C13D}">
      <dgm:prSet/>
      <dgm:spPr/>
      <dgm:t>
        <a:bodyPr/>
        <a:lstStyle/>
        <a:p>
          <a:endParaRPr lang="en-US"/>
        </a:p>
      </dgm:t>
    </dgm:pt>
    <dgm:pt modelId="{A2E72446-EBC8-412A-B001-B7A7F35231B1}">
      <dgm:prSet/>
      <dgm:spPr/>
      <dgm:t>
        <a:bodyPr/>
        <a:lstStyle/>
        <a:p>
          <a:r>
            <a:rPr lang="en-GB" b="1"/>
            <a:t>An opportunity to value the solutions proposed by the providers vs</a:t>
          </a:r>
          <a:endParaRPr lang="en-US"/>
        </a:p>
      </dgm:t>
    </dgm:pt>
    <dgm:pt modelId="{607F94F6-45A1-483F-9356-099F59DC94DB}" type="parTrans" cxnId="{33218A6B-3799-4AA1-88F2-7A965689BB9A}">
      <dgm:prSet/>
      <dgm:spPr/>
      <dgm:t>
        <a:bodyPr/>
        <a:lstStyle/>
        <a:p>
          <a:endParaRPr lang="en-US"/>
        </a:p>
      </dgm:t>
    </dgm:pt>
    <dgm:pt modelId="{EBC7586B-29D0-490D-B195-3C3996FE2BF2}" type="sibTrans" cxnId="{33218A6B-3799-4AA1-88F2-7A965689BB9A}">
      <dgm:prSet/>
      <dgm:spPr/>
      <dgm:t>
        <a:bodyPr/>
        <a:lstStyle/>
        <a:p>
          <a:endParaRPr lang="en-US"/>
        </a:p>
      </dgm:t>
    </dgm:pt>
    <dgm:pt modelId="{5310E2B9-B7B1-4284-A5D3-F12CA04673F4}">
      <dgm:prSet/>
      <dgm:spPr/>
      <dgm:t>
        <a:bodyPr/>
        <a:lstStyle/>
        <a:p>
          <a:r>
            <a:rPr lang="en-GB" b="1"/>
            <a:t>Those proposed by the client</a:t>
          </a:r>
          <a:endParaRPr lang="en-US"/>
        </a:p>
      </dgm:t>
    </dgm:pt>
    <dgm:pt modelId="{89C7A3DE-A351-445B-AA4E-83A25B20EC40}" type="parTrans" cxnId="{17D0DD3A-3BB8-4912-91A6-F14B4C008EB4}">
      <dgm:prSet/>
      <dgm:spPr/>
      <dgm:t>
        <a:bodyPr/>
        <a:lstStyle/>
        <a:p>
          <a:endParaRPr lang="en-US"/>
        </a:p>
      </dgm:t>
    </dgm:pt>
    <dgm:pt modelId="{71F58666-3B1C-4BA0-AA5A-8E1BEE88DEC1}" type="sibTrans" cxnId="{17D0DD3A-3BB8-4912-91A6-F14B4C008EB4}">
      <dgm:prSet/>
      <dgm:spPr/>
      <dgm:t>
        <a:bodyPr/>
        <a:lstStyle/>
        <a:p>
          <a:endParaRPr lang="en-US"/>
        </a:p>
      </dgm:t>
    </dgm:pt>
    <dgm:pt modelId="{23EFD41C-8F62-4D57-9EB1-5E372747DA87}">
      <dgm:prSet/>
      <dgm:spPr/>
      <dgm:t>
        <a:bodyPr/>
        <a:lstStyle/>
        <a:p>
          <a:r>
            <a:rPr lang="en-GB" b="1"/>
            <a:t>Mutual respect and trust</a:t>
          </a:r>
          <a:endParaRPr lang="en-US"/>
        </a:p>
      </dgm:t>
    </dgm:pt>
    <dgm:pt modelId="{09F44BE5-95FB-4709-9802-50C7A42B5B6F}" type="parTrans" cxnId="{C23708F2-F948-4201-99B4-B22DC5EA3BE6}">
      <dgm:prSet/>
      <dgm:spPr/>
      <dgm:t>
        <a:bodyPr/>
        <a:lstStyle/>
        <a:p>
          <a:endParaRPr lang="en-US"/>
        </a:p>
      </dgm:t>
    </dgm:pt>
    <dgm:pt modelId="{063EBD61-DB51-485A-82AF-192AFFDC5A87}" type="sibTrans" cxnId="{C23708F2-F948-4201-99B4-B22DC5EA3BE6}">
      <dgm:prSet/>
      <dgm:spPr/>
      <dgm:t>
        <a:bodyPr/>
        <a:lstStyle/>
        <a:p>
          <a:endParaRPr lang="en-US"/>
        </a:p>
      </dgm:t>
    </dgm:pt>
    <dgm:pt modelId="{6698C6B7-8AD1-47B6-A2E2-8656DFA82397}">
      <dgm:prSet/>
      <dgm:spPr/>
      <dgm:t>
        <a:bodyPr/>
        <a:lstStyle/>
        <a:p>
          <a:r>
            <a:rPr lang="en-GB" b="1"/>
            <a:t>An opportunity to put in practice health and social care values, such as self determination</a:t>
          </a:r>
          <a:endParaRPr lang="en-US"/>
        </a:p>
      </dgm:t>
    </dgm:pt>
    <dgm:pt modelId="{8ED76DD3-373D-4DA5-BD55-868DFD5D28E8}" type="parTrans" cxnId="{111EFA27-8900-421F-9782-EAA536DF934F}">
      <dgm:prSet/>
      <dgm:spPr/>
      <dgm:t>
        <a:bodyPr/>
        <a:lstStyle/>
        <a:p>
          <a:endParaRPr lang="en-US"/>
        </a:p>
      </dgm:t>
    </dgm:pt>
    <dgm:pt modelId="{4FE1BBCA-C3D5-4D7E-BB7B-21DA9466018C}" type="sibTrans" cxnId="{111EFA27-8900-421F-9782-EAA536DF934F}">
      <dgm:prSet/>
      <dgm:spPr/>
      <dgm:t>
        <a:bodyPr/>
        <a:lstStyle/>
        <a:p>
          <a:endParaRPr lang="en-US"/>
        </a:p>
      </dgm:t>
    </dgm:pt>
    <dgm:pt modelId="{EDBDEDB0-7D84-4A5F-B806-79ED348323A1}" type="pres">
      <dgm:prSet presAssocID="{A252BCCB-14FE-4E35-9031-F38C0700CACF}" presName="diagram" presStyleCnt="0">
        <dgm:presLayoutVars>
          <dgm:dir/>
          <dgm:resizeHandles val="exact"/>
        </dgm:presLayoutVars>
      </dgm:prSet>
      <dgm:spPr/>
    </dgm:pt>
    <dgm:pt modelId="{CBCFB5D7-A4A2-4CFB-A24C-AE72154BB080}" type="pres">
      <dgm:prSet presAssocID="{642B8F8B-C3B5-4F2E-BE8B-F5D115226D74}" presName="node" presStyleLbl="node1" presStyleIdx="0" presStyleCnt="8">
        <dgm:presLayoutVars>
          <dgm:bulletEnabled val="1"/>
        </dgm:presLayoutVars>
      </dgm:prSet>
      <dgm:spPr/>
    </dgm:pt>
    <dgm:pt modelId="{9DEB08CA-E70E-4042-8B37-EAE5DCA5B28C}" type="pres">
      <dgm:prSet presAssocID="{4C77D3CE-63A0-4CFF-9155-2443F8A991D6}" presName="sibTrans" presStyleCnt="0"/>
      <dgm:spPr/>
    </dgm:pt>
    <dgm:pt modelId="{8C299589-B7DC-4472-9C94-CD8218D7E2A8}" type="pres">
      <dgm:prSet presAssocID="{CB51838B-6734-4B01-AA60-7FC796A4FF9E}" presName="node" presStyleLbl="node1" presStyleIdx="1" presStyleCnt="8">
        <dgm:presLayoutVars>
          <dgm:bulletEnabled val="1"/>
        </dgm:presLayoutVars>
      </dgm:prSet>
      <dgm:spPr/>
    </dgm:pt>
    <dgm:pt modelId="{0CDDE3BC-B9B5-46C0-8596-5AADFC868814}" type="pres">
      <dgm:prSet presAssocID="{7FAA308F-03B4-46DC-A7DB-C645A591D136}" presName="sibTrans" presStyleCnt="0"/>
      <dgm:spPr/>
    </dgm:pt>
    <dgm:pt modelId="{F154BFF2-B801-4377-9B4B-013ED4225625}" type="pres">
      <dgm:prSet presAssocID="{B4751783-5A04-4B14-A88A-A20A3D9FF375}" presName="node" presStyleLbl="node1" presStyleIdx="2" presStyleCnt="8">
        <dgm:presLayoutVars>
          <dgm:bulletEnabled val="1"/>
        </dgm:presLayoutVars>
      </dgm:prSet>
      <dgm:spPr/>
    </dgm:pt>
    <dgm:pt modelId="{B30E7231-2836-4D0C-8398-C8EACA7F65B5}" type="pres">
      <dgm:prSet presAssocID="{B43AD46C-CBAB-42E2-901C-14A8C312767D}" presName="sibTrans" presStyleCnt="0"/>
      <dgm:spPr/>
    </dgm:pt>
    <dgm:pt modelId="{D3042CCC-6E2B-4384-A893-3534B7AD9896}" type="pres">
      <dgm:prSet presAssocID="{C990C4A6-DDAF-4732-9035-A28CAD251AFF}" presName="node" presStyleLbl="node1" presStyleIdx="3" presStyleCnt="8">
        <dgm:presLayoutVars>
          <dgm:bulletEnabled val="1"/>
        </dgm:presLayoutVars>
      </dgm:prSet>
      <dgm:spPr/>
    </dgm:pt>
    <dgm:pt modelId="{2652DDAC-EE2A-4B62-93EF-A9B3941D8428}" type="pres">
      <dgm:prSet presAssocID="{B85C2037-B203-45D0-B98B-2D2A474722B3}" presName="sibTrans" presStyleCnt="0"/>
      <dgm:spPr/>
    </dgm:pt>
    <dgm:pt modelId="{0D9C3855-3E93-47F0-A038-EFF066BEE601}" type="pres">
      <dgm:prSet presAssocID="{A2E72446-EBC8-412A-B001-B7A7F35231B1}" presName="node" presStyleLbl="node1" presStyleIdx="4" presStyleCnt="8">
        <dgm:presLayoutVars>
          <dgm:bulletEnabled val="1"/>
        </dgm:presLayoutVars>
      </dgm:prSet>
      <dgm:spPr/>
    </dgm:pt>
    <dgm:pt modelId="{B5CC5087-3CB1-48F2-8992-BED2FBE0B197}" type="pres">
      <dgm:prSet presAssocID="{EBC7586B-29D0-490D-B195-3C3996FE2BF2}" presName="sibTrans" presStyleCnt="0"/>
      <dgm:spPr/>
    </dgm:pt>
    <dgm:pt modelId="{ED33E004-D7A5-4F50-8260-19699E1F8763}" type="pres">
      <dgm:prSet presAssocID="{5310E2B9-B7B1-4284-A5D3-F12CA04673F4}" presName="node" presStyleLbl="node1" presStyleIdx="5" presStyleCnt="8">
        <dgm:presLayoutVars>
          <dgm:bulletEnabled val="1"/>
        </dgm:presLayoutVars>
      </dgm:prSet>
      <dgm:spPr/>
    </dgm:pt>
    <dgm:pt modelId="{7C81C68F-D130-4568-97F4-55677A1585D6}" type="pres">
      <dgm:prSet presAssocID="{71F58666-3B1C-4BA0-AA5A-8E1BEE88DEC1}" presName="sibTrans" presStyleCnt="0"/>
      <dgm:spPr/>
    </dgm:pt>
    <dgm:pt modelId="{A9568336-34CA-4496-82A6-E68EEA0F5DF7}" type="pres">
      <dgm:prSet presAssocID="{23EFD41C-8F62-4D57-9EB1-5E372747DA87}" presName="node" presStyleLbl="node1" presStyleIdx="6" presStyleCnt="8">
        <dgm:presLayoutVars>
          <dgm:bulletEnabled val="1"/>
        </dgm:presLayoutVars>
      </dgm:prSet>
      <dgm:spPr/>
    </dgm:pt>
    <dgm:pt modelId="{9584F13D-7823-4072-B655-79D10DA1CC8B}" type="pres">
      <dgm:prSet presAssocID="{063EBD61-DB51-485A-82AF-192AFFDC5A87}" presName="sibTrans" presStyleCnt="0"/>
      <dgm:spPr/>
    </dgm:pt>
    <dgm:pt modelId="{79236B7F-C324-4D52-8325-5DE9182B7C28}" type="pres">
      <dgm:prSet presAssocID="{6698C6B7-8AD1-47B6-A2E2-8656DFA82397}" presName="node" presStyleLbl="node1" presStyleIdx="7" presStyleCnt="8">
        <dgm:presLayoutVars>
          <dgm:bulletEnabled val="1"/>
        </dgm:presLayoutVars>
      </dgm:prSet>
      <dgm:spPr/>
    </dgm:pt>
  </dgm:ptLst>
  <dgm:cxnLst>
    <dgm:cxn modelId="{85B5A106-5AB4-427B-A020-470AFF271A20}" type="presOf" srcId="{C990C4A6-DDAF-4732-9035-A28CAD251AFF}" destId="{D3042CCC-6E2B-4384-A893-3534B7AD9896}" srcOrd="0" destOrd="0" presId="urn:microsoft.com/office/officeart/2005/8/layout/default"/>
    <dgm:cxn modelId="{3D266213-B8CD-40F2-B55B-735702D1CA70}" type="presOf" srcId="{23EFD41C-8F62-4D57-9EB1-5E372747DA87}" destId="{A9568336-34CA-4496-82A6-E68EEA0F5DF7}" srcOrd="0" destOrd="0" presId="urn:microsoft.com/office/officeart/2005/8/layout/default"/>
    <dgm:cxn modelId="{111EFA27-8900-421F-9782-EAA536DF934F}" srcId="{A252BCCB-14FE-4E35-9031-F38C0700CACF}" destId="{6698C6B7-8AD1-47B6-A2E2-8656DFA82397}" srcOrd="7" destOrd="0" parTransId="{8ED76DD3-373D-4DA5-BD55-868DFD5D28E8}" sibTransId="{4FE1BBCA-C3D5-4D7E-BB7B-21DA9466018C}"/>
    <dgm:cxn modelId="{DB385328-5504-4917-A0B0-BD2E6A556614}" srcId="{A252BCCB-14FE-4E35-9031-F38C0700CACF}" destId="{B4751783-5A04-4B14-A88A-A20A3D9FF375}" srcOrd="2" destOrd="0" parTransId="{30184F5F-5723-4655-B928-D758EB281043}" sibTransId="{B43AD46C-CBAB-42E2-901C-14A8C312767D}"/>
    <dgm:cxn modelId="{17D0DD3A-3BB8-4912-91A6-F14B4C008EB4}" srcId="{A252BCCB-14FE-4E35-9031-F38C0700CACF}" destId="{5310E2B9-B7B1-4284-A5D3-F12CA04673F4}" srcOrd="5" destOrd="0" parTransId="{89C7A3DE-A351-445B-AA4E-83A25B20EC40}" sibTransId="{71F58666-3B1C-4BA0-AA5A-8E1BEE88DEC1}"/>
    <dgm:cxn modelId="{65F1EE41-BBBB-4C5C-AFC1-3D486024C13D}" srcId="{A252BCCB-14FE-4E35-9031-F38C0700CACF}" destId="{C990C4A6-DDAF-4732-9035-A28CAD251AFF}" srcOrd="3" destOrd="0" parTransId="{36829F66-1112-4A7D-ACB0-9DFDCBE223FA}" sibTransId="{B85C2037-B203-45D0-B98B-2D2A474722B3}"/>
    <dgm:cxn modelId="{33218A6B-3799-4AA1-88F2-7A965689BB9A}" srcId="{A252BCCB-14FE-4E35-9031-F38C0700CACF}" destId="{A2E72446-EBC8-412A-B001-B7A7F35231B1}" srcOrd="4" destOrd="0" parTransId="{607F94F6-45A1-483F-9356-099F59DC94DB}" sibTransId="{EBC7586B-29D0-490D-B195-3C3996FE2BF2}"/>
    <dgm:cxn modelId="{5C38106F-F0F9-46B4-8DBC-004082C4292E}" srcId="{A252BCCB-14FE-4E35-9031-F38C0700CACF}" destId="{642B8F8B-C3B5-4F2E-BE8B-F5D115226D74}" srcOrd="0" destOrd="0" parTransId="{48166F7A-7B34-469A-B859-E52BC4A0CA06}" sibTransId="{4C77D3CE-63A0-4CFF-9155-2443F8A991D6}"/>
    <dgm:cxn modelId="{2A6F2655-D960-4A88-A3AB-488B8CDA1171}" type="presOf" srcId="{5310E2B9-B7B1-4284-A5D3-F12CA04673F4}" destId="{ED33E004-D7A5-4F50-8260-19699E1F8763}" srcOrd="0" destOrd="0" presId="urn:microsoft.com/office/officeart/2005/8/layout/default"/>
    <dgm:cxn modelId="{8E7A7755-7749-420B-ABAB-C6A3F3FCBBDF}" type="presOf" srcId="{A2E72446-EBC8-412A-B001-B7A7F35231B1}" destId="{0D9C3855-3E93-47F0-A038-EFF066BEE601}" srcOrd="0" destOrd="0" presId="urn:microsoft.com/office/officeart/2005/8/layout/default"/>
    <dgm:cxn modelId="{AAEE2F78-570C-471F-82A0-594A6AA384B4}" type="presOf" srcId="{B4751783-5A04-4B14-A88A-A20A3D9FF375}" destId="{F154BFF2-B801-4377-9B4B-013ED4225625}" srcOrd="0" destOrd="0" presId="urn:microsoft.com/office/officeart/2005/8/layout/default"/>
    <dgm:cxn modelId="{17DA9C9F-BC19-4CA6-B471-6D499EB47A30}" srcId="{A252BCCB-14FE-4E35-9031-F38C0700CACF}" destId="{CB51838B-6734-4B01-AA60-7FC796A4FF9E}" srcOrd="1" destOrd="0" parTransId="{33DAA765-5E85-467E-84F8-A2567991FBB1}" sibTransId="{7FAA308F-03B4-46DC-A7DB-C645A591D136}"/>
    <dgm:cxn modelId="{34782FA8-51CF-40D5-B5CD-9A90297543D9}" type="presOf" srcId="{642B8F8B-C3B5-4F2E-BE8B-F5D115226D74}" destId="{CBCFB5D7-A4A2-4CFB-A24C-AE72154BB080}" srcOrd="0" destOrd="0" presId="urn:microsoft.com/office/officeart/2005/8/layout/default"/>
    <dgm:cxn modelId="{A6E69DBC-7AC2-4557-8CE2-233A75BB973B}" type="presOf" srcId="{A252BCCB-14FE-4E35-9031-F38C0700CACF}" destId="{EDBDEDB0-7D84-4A5F-B806-79ED348323A1}" srcOrd="0" destOrd="0" presId="urn:microsoft.com/office/officeart/2005/8/layout/default"/>
    <dgm:cxn modelId="{C23708F2-F948-4201-99B4-B22DC5EA3BE6}" srcId="{A252BCCB-14FE-4E35-9031-F38C0700CACF}" destId="{23EFD41C-8F62-4D57-9EB1-5E372747DA87}" srcOrd="6" destOrd="0" parTransId="{09F44BE5-95FB-4709-9802-50C7A42B5B6F}" sibTransId="{063EBD61-DB51-485A-82AF-192AFFDC5A87}"/>
    <dgm:cxn modelId="{0BD325F5-4393-4B7D-898E-B0191518525B}" type="presOf" srcId="{CB51838B-6734-4B01-AA60-7FC796A4FF9E}" destId="{8C299589-B7DC-4472-9C94-CD8218D7E2A8}" srcOrd="0" destOrd="0" presId="urn:microsoft.com/office/officeart/2005/8/layout/default"/>
    <dgm:cxn modelId="{E28B59FF-75F9-4C89-8D1D-7101290FA689}" type="presOf" srcId="{6698C6B7-8AD1-47B6-A2E2-8656DFA82397}" destId="{79236B7F-C324-4D52-8325-5DE9182B7C28}" srcOrd="0" destOrd="0" presId="urn:microsoft.com/office/officeart/2005/8/layout/default"/>
    <dgm:cxn modelId="{E6FE9A00-4348-421C-B298-AA9926619053}" type="presParOf" srcId="{EDBDEDB0-7D84-4A5F-B806-79ED348323A1}" destId="{CBCFB5D7-A4A2-4CFB-A24C-AE72154BB080}" srcOrd="0" destOrd="0" presId="urn:microsoft.com/office/officeart/2005/8/layout/default"/>
    <dgm:cxn modelId="{F45F70C5-1206-4C5C-8B2D-FF5B39669512}" type="presParOf" srcId="{EDBDEDB0-7D84-4A5F-B806-79ED348323A1}" destId="{9DEB08CA-E70E-4042-8B37-EAE5DCA5B28C}" srcOrd="1" destOrd="0" presId="urn:microsoft.com/office/officeart/2005/8/layout/default"/>
    <dgm:cxn modelId="{378C1F23-AAA5-4F73-92D6-ED08C95C6A5E}" type="presParOf" srcId="{EDBDEDB0-7D84-4A5F-B806-79ED348323A1}" destId="{8C299589-B7DC-4472-9C94-CD8218D7E2A8}" srcOrd="2" destOrd="0" presId="urn:microsoft.com/office/officeart/2005/8/layout/default"/>
    <dgm:cxn modelId="{BD4C7C3D-056D-4F1D-BDF4-AFE3C3B0938D}" type="presParOf" srcId="{EDBDEDB0-7D84-4A5F-B806-79ED348323A1}" destId="{0CDDE3BC-B9B5-46C0-8596-5AADFC868814}" srcOrd="3" destOrd="0" presId="urn:microsoft.com/office/officeart/2005/8/layout/default"/>
    <dgm:cxn modelId="{FFD2174D-9F14-43DB-AE87-7F0ADEF5C1AC}" type="presParOf" srcId="{EDBDEDB0-7D84-4A5F-B806-79ED348323A1}" destId="{F154BFF2-B801-4377-9B4B-013ED4225625}" srcOrd="4" destOrd="0" presId="urn:microsoft.com/office/officeart/2005/8/layout/default"/>
    <dgm:cxn modelId="{1DB5DD4F-7019-4BCE-A78A-4078F43E33AF}" type="presParOf" srcId="{EDBDEDB0-7D84-4A5F-B806-79ED348323A1}" destId="{B30E7231-2836-4D0C-8398-C8EACA7F65B5}" srcOrd="5" destOrd="0" presId="urn:microsoft.com/office/officeart/2005/8/layout/default"/>
    <dgm:cxn modelId="{B8455699-0D5D-4CE0-97B4-91119B461F06}" type="presParOf" srcId="{EDBDEDB0-7D84-4A5F-B806-79ED348323A1}" destId="{D3042CCC-6E2B-4384-A893-3534B7AD9896}" srcOrd="6" destOrd="0" presId="urn:microsoft.com/office/officeart/2005/8/layout/default"/>
    <dgm:cxn modelId="{8FA0E1BA-0EFA-41E7-A15E-F3ECBC5086EE}" type="presParOf" srcId="{EDBDEDB0-7D84-4A5F-B806-79ED348323A1}" destId="{2652DDAC-EE2A-4B62-93EF-A9B3941D8428}" srcOrd="7" destOrd="0" presId="urn:microsoft.com/office/officeart/2005/8/layout/default"/>
    <dgm:cxn modelId="{54FB08FB-E91C-4A1C-8905-4BF90CDF3577}" type="presParOf" srcId="{EDBDEDB0-7D84-4A5F-B806-79ED348323A1}" destId="{0D9C3855-3E93-47F0-A038-EFF066BEE601}" srcOrd="8" destOrd="0" presId="urn:microsoft.com/office/officeart/2005/8/layout/default"/>
    <dgm:cxn modelId="{955867D1-D5B8-4654-8918-D5011ECB33B6}" type="presParOf" srcId="{EDBDEDB0-7D84-4A5F-B806-79ED348323A1}" destId="{B5CC5087-3CB1-48F2-8992-BED2FBE0B197}" srcOrd="9" destOrd="0" presId="urn:microsoft.com/office/officeart/2005/8/layout/default"/>
    <dgm:cxn modelId="{E73063CF-2930-4AED-9FEF-21CEF347145B}" type="presParOf" srcId="{EDBDEDB0-7D84-4A5F-B806-79ED348323A1}" destId="{ED33E004-D7A5-4F50-8260-19699E1F8763}" srcOrd="10" destOrd="0" presId="urn:microsoft.com/office/officeart/2005/8/layout/default"/>
    <dgm:cxn modelId="{729EB021-4863-4E93-B9CD-A1C4A1FABE7D}" type="presParOf" srcId="{EDBDEDB0-7D84-4A5F-B806-79ED348323A1}" destId="{7C81C68F-D130-4568-97F4-55677A1585D6}" srcOrd="11" destOrd="0" presId="urn:microsoft.com/office/officeart/2005/8/layout/default"/>
    <dgm:cxn modelId="{338A1A89-8037-462C-B69C-3FC3C3096DCB}" type="presParOf" srcId="{EDBDEDB0-7D84-4A5F-B806-79ED348323A1}" destId="{A9568336-34CA-4496-82A6-E68EEA0F5DF7}" srcOrd="12" destOrd="0" presId="urn:microsoft.com/office/officeart/2005/8/layout/default"/>
    <dgm:cxn modelId="{1B59ED7B-13A1-4EF9-BD39-C3A972AD6EB2}" type="presParOf" srcId="{EDBDEDB0-7D84-4A5F-B806-79ED348323A1}" destId="{9584F13D-7823-4072-B655-79D10DA1CC8B}" srcOrd="13" destOrd="0" presId="urn:microsoft.com/office/officeart/2005/8/layout/default"/>
    <dgm:cxn modelId="{BBB3E693-FA09-4671-A6D2-1424B165BE8E}" type="presParOf" srcId="{EDBDEDB0-7D84-4A5F-B806-79ED348323A1}" destId="{79236B7F-C324-4D52-8325-5DE9182B7C2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FB5D7-A4A2-4CFB-A24C-AE72154BB080}">
      <dsp:nvSpPr>
        <dsp:cNvPr id="0" name=""/>
        <dsp:cNvSpPr/>
      </dsp:nvSpPr>
      <dsp:spPr>
        <a:xfrm>
          <a:off x="3201" y="4454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More holistic knowledge</a:t>
          </a:r>
          <a:endParaRPr lang="en-US" sz="1900" kern="1200"/>
        </a:p>
      </dsp:txBody>
      <dsp:txXfrm>
        <a:off x="3201" y="445489"/>
        <a:ext cx="2539866" cy="1523919"/>
      </dsp:txXfrm>
    </dsp:sp>
    <dsp:sp modelId="{8C299589-B7DC-4472-9C94-CD8218D7E2A8}">
      <dsp:nvSpPr>
        <dsp:cNvPr id="0" name=""/>
        <dsp:cNvSpPr/>
      </dsp:nvSpPr>
      <dsp:spPr>
        <a:xfrm>
          <a:off x="2797054" y="4454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Enhanced collaboration between the providers and the clients</a:t>
          </a:r>
          <a:endParaRPr lang="en-US" sz="1900" kern="1200"/>
        </a:p>
      </dsp:txBody>
      <dsp:txXfrm>
        <a:off x="2797054" y="445489"/>
        <a:ext cx="2539866" cy="1523919"/>
      </dsp:txXfrm>
    </dsp:sp>
    <dsp:sp modelId="{F154BFF2-B801-4377-9B4B-013ED4225625}">
      <dsp:nvSpPr>
        <dsp:cNvPr id="0" name=""/>
        <dsp:cNvSpPr/>
      </dsp:nvSpPr>
      <dsp:spPr>
        <a:xfrm>
          <a:off x="5590907" y="4454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Greater likelihood that the client will be motivated to follow any agreed decision</a:t>
          </a:r>
          <a:endParaRPr lang="en-US" sz="1900" kern="1200"/>
        </a:p>
      </dsp:txBody>
      <dsp:txXfrm>
        <a:off x="5590907" y="445489"/>
        <a:ext cx="2539866" cy="1523919"/>
      </dsp:txXfrm>
    </dsp:sp>
    <dsp:sp modelId="{D3042CCC-6E2B-4384-A893-3534B7AD9896}">
      <dsp:nvSpPr>
        <dsp:cNvPr id="0" name=""/>
        <dsp:cNvSpPr/>
      </dsp:nvSpPr>
      <dsp:spPr>
        <a:xfrm>
          <a:off x="8384760" y="4454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Greater degree of honesty in the relationships; hence less waste of time</a:t>
          </a:r>
          <a:endParaRPr lang="en-US" sz="1900" kern="1200"/>
        </a:p>
      </dsp:txBody>
      <dsp:txXfrm>
        <a:off x="8384760" y="445489"/>
        <a:ext cx="2539866" cy="1523919"/>
      </dsp:txXfrm>
    </dsp:sp>
    <dsp:sp modelId="{0D9C3855-3E93-47F0-A038-EFF066BEE601}">
      <dsp:nvSpPr>
        <dsp:cNvPr id="0" name=""/>
        <dsp:cNvSpPr/>
      </dsp:nvSpPr>
      <dsp:spPr>
        <a:xfrm>
          <a:off x="3201" y="22233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An opportunity to value the solutions proposed by the providers vs</a:t>
          </a:r>
          <a:endParaRPr lang="en-US" sz="1900" kern="1200"/>
        </a:p>
      </dsp:txBody>
      <dsp:txXfrm>
        <a:off x="3201" y="2223395"/>
        <a:ext cx="2539866" cy="1523919"/>
      </dsp:txXfrm>
    </dsp:sp>
    <dsp:sp modelId="{ED33E004-D7A5-4F50-8260-19699E1F8763}">
      <dsp:nvSpPr>
        <dsp:cNvPr id="0" name=""/>
        <dsp:cNvSpPr/>
      </dsp:nvSpPr>
      <dsp:spPr>
        <a:xfrm>
          <a:off x="2797054" y="22233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Those proposed by the client</a:t>
          </a:r>
          <a:endParaRPr lang="en-US" sz="1900" kern="1200"/>
        </a:p>
      </dsp:txBody>
      <dsp:txXfrm>
        <a:off x="2797054" y="2223395"/>
        <a:ext cx="2539866" cy="1523919"/>
      </dsp:txXfrm>
    </dsp:sp>
    <dsp:sp modelId="{A9568336-34CA-4496-82A6-E68EEA0F5DF7}">
      <dsp:nvSpPr>
        <dsp:cNvPr id="0" name=""/>
        <dsp:cNvSpPr/>
      </dsp:nvSpPr>
      <dsp:spPr>
        <a:xfrm>
          <a:off x="5590907" y="22233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Mutual respect and trust</a:t>
          </a:r>
          <a:endParaRPr lang="en-US" sz="1900" kern="1200"/>
        </a:p>
      </dsp:txBody>
      <dsp:txXfrm>
        <a:off x="5590907" y="2223395"/>
        <a:ext cx="2539866" cy="1523919"/>
      </dsp:txXfrm>
    </dsp:sp>
    <dsp:sp modelId="{79236B7F-C324-4D52-8325-5DE9182B7C28}">
      <dsp:nvSpPr>
        <dsp:cNvPr id="0" name=""/>
        <dsp:cNvSpPr/>
      </dsp:nvSpPr>
      <dsp:spPr>
        <a:xfrm>
          <a:off x="8384760" y="2223395"/>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An opportunity to put in practice health and social care values, such as self determination</a:t>
          </a:r>
          <a:endParaRPr lang="en-US" sz="1900" kern="1200"/>
        </a:p>
      </dsp:txBody>
      <dsp:txXfrm>
        <a:off x="8384760" y="22233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316B85-302C-49EB-89B6-02AE59B4762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9DBCEF68-6D68-4E3E-BC9A-BF3497CFE49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5DDC998-0821-4DC6-8302-68835085016B}" type="datetime1">
              <a:rPr lang="en-GB"/>
              <a:pPr lvl="0"/>
              <a:t>07/06/2022</a:t>
            </a:fld>
            <a:endParaRPr lang="en-GB"/>
          </a:p>
        </p:txBody>
      </p:sp>
      <p:sp>
        <p:nvSpPr>
          <p:cNvPr id="4" name="Slide Image Placeholder 3">
            <a:extLst>
              <a:ext uri="{FF2B5EF4-FFF2-40B4-BE49-F238E27FC236}">
                <a16:creationId xmlns:a16="http://schemas.microsoft.com/office/drawing/2014/main" id="{DEEF5AB3-23B7-4649-89B0-D79A2302095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3DB811E-07F4-4C85-A92B-33E03E64813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1D2C03A-57C4-4743-A733-53D78E8264C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AA2A08D7-9B4A-412A-ADBE-EA614FD9253C}"/>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EBE895A-CF41-47C7-8E8D-F25CE63F286D}" type="slidenum">
              <a:t>‹#›</a:t>
            </a:fld>
            <a:endParaRPr lang="en-GB"/>
          </a:p>
        </p:txBody>
      </p:sp>
    </p:spTree>
    <p:extLst>
      <p:ext uri="{BB962C8B-B14F-4D97-AF65-F5344CB8AC3E}">
        <p14:creationId xmlns:p14="http://schemas.microsoft.com/office/powerpoint/2010/main" val="232350502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D718F-ACCD-4C76-B1A2-0B80325B625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E271DA-447A-4253-A895-64F46EC5D28B}"/>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EE7CFDBD-E1D2-44BC-96D0-E5FE6E7922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2D09DC-2694-4832-BD37-2B82335B4459}"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3CFF-FBE6-40E4-B945-22AFBF5AF704}"/>
              </a:ext>
            </a:extLst>
          </p:cNvPr>
          <p:cNvSpPr txBox="1">
            <a:spLocks noGrp="1"/>
          </p:cNvSpPr>
          <p:nvPr>
            <p:ph type="ctrTitle"/>
          </p:nvPr>
        </p:nvSpPr>
        <p:spPr>
          <a:xfrm>
            <a:off x="2589215" y="2514600"/>
            <a:ext cx="8915400" cy="2262783"/>
          </a:xfrm>
        </p:spPr>
        <p:txBody>
          <a:bodyPr anchor="b"/>
          <a:lstStyle>
            <a:lvl1pPr>
              <a:defRPr sz="5400"/>
            </a:lvl1pPr>
          </a:lstStyle>
          <a:p>
            <a:pPr lvl="0"/>
            <a:r>
              <a:rPr lang="en-US"/>
              <a:t>Click to edit Master title style</a:t>
            </a:r>
          </a:p>
        </p:txBody>
      </p:sp>
      <p:sp>
        <p:nvSpPr>
          <p:cNvPr id="3" name="Subtitle 2">
            <a:extLst>
              <a:ext uri="{FF2B5EF4-FFF2-40B4-BE49-F238E27FC236}">
                <a16:creationId xmlns:a16="http://schemas.microsoft.com/office/drawing/2014/main" id="{8BCE3644-7D66-4B48-AFBB-30A45C395B7A}"/>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017DD209-7BA4-47C0-83D0-84D5FAB455C8}"/>
              </a:ext>
            </a:extLst>
          </p:cNvPr>
          <p:cNvSpPr txBox="1">
            <a:spLocks noGrp="1"/>
          </p:cNvSpPr>
          <p:nvPr>
            <p:ph type="dt" sz="half" idx="7"/>
          </p:nvPr>
        </p:nvSpPr>
        <p:spPr/>
        <p:txBody>
          <a:bodyPr/>
          <a:lstStyle>
            <a:lvl1pPr>
              <a:defRPr/>
            </a:lvl1pPr>
          </a:lstStyle>
          <a:p>
            <a:pPr lvl="0"/>
            <a:fld id="{980CD227-A2A7-4103-AC27-D788810A34AF}" type="datetime1">
              <a:rPr lang="en-US"/>
              <a:pPr lvl="0"/>
              <a:t>6/7/2022</a:t>
            </a:fld>
            <a:endParaRPr lang="en-US"/>
          </a:p>
        </p:txBody>
      </p:sp>
      <p:sp>
        <p:nvSpPr>
          <p:cNvPr id="5" name="Footer Placeholder 4">
            <a:extLst>
              <a:ext uri="{FF2B5EF4-FFF2-40B4-BE49-F238E27FC236}">
                <a16:creationId xmlns:a16="http://schemas.microsoft.com/office/drawing/2014/main" id="{A5D7A19B-72E5-4445-97A9-B2664E72E3C5}"/>
              </a:ext>
            </a:extLst>
          </p:cNvPr>
          <p:cNvSpPr txBox="1">
            <a:spLocks noGrp="1"/>
          </p:cNvSpPr>
          <p:nvPr>
            <p:ph type="ftr" sz="quarter" idx="9"/>
          </p:nvPr>
        </p:nvSpPr>
        <p:spPr/>
        <p:txBody>
          <a:bodyPr/>
          <a:lstStyle>
            <a:lvl1pPr>
              <a:defRPr/>
            </a:lvl1pPr>
          </a:lstStyle>
          <a:p>
            <a:pPr lvl="0"/>
            <a:endParaRPr lang="en-US"/>
          </a:p>
        </p:txBody>
      </p:sp>
      <p:sp>
        <p:nvSpPr>
          <p:cNvPr id="6" name="Freeform 6">
            <a:extLst>
              <a:ext uri="{FF2B5EF4-FFF2-40B4-BE49-F238E27FC236}">
                <a16:creationId xmlns:a16="http://schemas.microsoft.com/office/drawing/2014/main" id="{F45A4A02-3D28-4361-9309-76C0E185BBE3}"/>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 f4 0 f2"/>
              <a:gd name="f24" fmla="+- f3 0 f2"/>
              <a:gd name="f25" fmla="*/ f24 1 372"/>
              <a:gd name="f26" fmla="*/ f23 1 166"/>
              <a:gd name="f27" fmla="*/ 0 1 f25"/>
              <a:gd name="f28" fmla="*/ f3 1 f25"/>
              <a:gd name="f29" fmla="*/ 0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AC972050-4F12-4AAC-9D7E-C0F63C04DCF3}"/>
              </a:ext>
            </a:extLst>
          </p:cNvPr>
          <p:cNvSpPr txBox="1">
            <a:spLocks noGrp="1"/>
          </p:cNvSpPr>
          <p:nvPr>
            <p:ph type="sldNum" sz="quarter" idx="8"/>
          </p:nvPr>
        </p:nvSpPr>
        <p:spPr>
          <a:xfrm>
            <a:off x="531815" y="4529544"/>
            <a:ext cx="779763" cy="365129"/>
          </a:xfrm>
        </p:spPr>
        <p:txBody>
          <a:bodyPr/>
          <a:lstStyle>
            <a:lvl1pPr>
              <a:defRPr/>
            </a:lvl1pPr>
          </a:lstStyle>
          <a:p>
            <a:pPr lvl="0"/>
            <a:fld id="{18CEE293-8FFE-4E11-9B77-127EC186E4F8}" type="slidenum">
              <a:t>‹#›</a:t>
            </a:fld>
            <a:endParaRPr lang="en-US"/>
          </a:p>
        </p:txBody>
      </p:sp>
    </p:spTree>
    <p:extLst>
      <p:ext uri="{BB962C8B-B14F-4D97-AF65-F5344CB8AC3E}">
        <p14:creationId xmlns:p14="http://schemas.microsoft.com/office/powerpoint/2010/main" val="31503885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F76A-0EA1-4000-B141-7BE034C2768A}"/>
              </a:ext>
            </a:extLst>
          </p:cNvPr>
          <p:cNvSpPr txBox="1">
            <a:spLocks noGrp="1"/>
          </p:cNvSpPr>
          <p:nvPr>
            <p:ph type="title"/>
          </p:nvPr>
        </p:nvSpPr>
        <p:spPr>
          <a:xfrm>
            <a:off x="2589215" y="609603"/>
            <a:ext cx="8915400" cy="3117043"/>
          </a:xfrm>
        </p:spPr>
        <p:txBody>
          <a:bodyPr anchor="ctr"/>
          <a:lstStyle>
            <a:lvl1pPr>
              <a:defRPr sz="4800"/>
            </a:lvl1pPr>
          </a:lstStyle>
          <a:p>
            <a:pPr lvl="0"/>
            <a:r>
              <a:rPr lang="en-US"/>
              <a:t>Click to edit Master title style</a:t>
            </a:r>
          </a:p>
        </p:txBody>
      </p:sp>
      <p:sp>
        <p:nvSpPr>
          <p:cNvPr id="3" name="Text Placeholder 2">
            <a:extLst>
              <a:ext uri="{FF2B5EF4-FFF2-40B4-BE49-F238E27FC236}">
                <a16:creationId xmlns:a16="http://schemas.microsoft.com/office/drawing/2014/main" id="{D7DDFD2A-BC51-42E7-BB6F-D2868C47B8EB}"/>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636C2FE-0921-446E-B485-A65AA5A0F25F}"/>
              </a:ext>
            </a:extLst>
          </p:cNvPr>
          <p:cNvSpPr txBox="1">
            <a:spLocks noGrp="1"/>
          </p:cNvSpPr>
          <p:nvPr>
            <p:ph type="dt" sz="half" idx="7"/>
          </p:nvPr>
        </p:nvSpPr>
        <p:spPr/>
        <p:txBody>
          <a:bodyPr/>
          <a:lstStyle>
            <a:lvl1pPr>
              <a:defRPr/>
            </a:lvl1pPr>
          </a:lstStyle>
          <a:p>
            <a:pPr lvl="0"/>
            <a:fld id="{932474A6-465A-4113-B011-EC49A27FD6CA}" type="datetime1">
              <a:rPr lang="en-US"/>
              <a:pPr lvl="0"/>
              <a:t>6/7/2022</a:t>
            </a:fld>
            <a:endParaRPr lang="en-US"/>
          </a:p>
        </p:txBody>
      </p:sp>
      <p:sp>
        <p:nvSpPr>
          <p:cNvPr id="5" name="Footer Placeholder 4">
            <a:extLst>
              <a:ext uri="{FF2B5EF4-FFF2-40B4-BE49-F238E27FC236}">
                <a16:creationId xmlns:a16="http://schemas.microsoft.com/office/drawing/2014/main" id="{8EA80D1F-CA75-4E26-B80F-E4BE0B934B9C}"/>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85E5EEF2-C423-4249-8BD8-9E1179FFCEB7}"/>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5F7EC5B4-C4AC-4A73-A25B-A1F948635288}"/>
              </a:ext>
            </a:extLst>
          </p:cNvPr>
          <p:cNvSpPr txBox="1">
            <a:spLocks noGrp="1"/>
          </p:cNvSpPr>
          <p:nvPr>
            <p:ph type="sldNum" sz="quarter" idx="8"/>
          </p:nvPr>
        </p:nvSpPr>
        <p:spPr>
          <a:xfrm>
            <a:off x="531815" y="3244135"/>
            <a:ext cx="779763" cy="365129"/>
          </a:xfrm>
        </p:spPr>
        <p:txBody>
          <a:bodyPr/>
          <a:lstStyle>
            <a:lvl1pPr>
              <a:defRPr/>
            </a:lvl1pPr>
          </a:lstStyle>
          <a:p>
            <a:pPr lvl="0"/>
            <a:fld id="{6D725963-A7A0-4344-AEEE-E7B449CA9268}" type="slidenum">
              <a:t>‹#›</a:t>
            </a:fld>
            <a:endParaRPr lang="en-US"/>
          </a:p>
        </p:txBody>
      </p:sp>
    </p:spTree>
    <p:extLst>
      <p:ext uri="{BB962C8B-B14F-4D97-AF65-F5344CB8AC3E}">
        <p14:creationId xmlns:p14="http://schemas.microsoft.com/office/powerpoint/2010/main" val="258492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B9F6-1BB4-45E0-AA9B-F94B35960DD2}"/>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35B871A3-1892-40A7-A9B7-C0CE17F5F801}"/>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2FBC858F-DBBC-4CA6-BD8E-C5377C101EA2}"/>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5BC481AD-22A0-49E3-A79C-E2643F6C4C57}"/>
              </a:ext>
            </a:extLst>
          </p:cNvPr>
          <p:cNvSpPr txBox="1">
            <a:spLocks noGrp="1"/>
          </p:cNvSpPr>
          <p:nvPr>
            <p:ph type="dt" sz="half" idx="7"/>
          </p:nvPr>
        </p:nvSpPr>
        <p:spPr/>
        <p:txBody>
          <a:bodyPr/>
          <a:lstStyle>
            <a:lvl1pPr>
              <a:defRPr/>
            </a:lvl1pPr>
          </a:lstStyle>
          <a:p>
            <a:pPr lvl="0"/>
            <a:fld id="{4AAE2500-82B4-4A50-88F1-A29D026AB5D9}" type="datetime1">
              <a:rPr lang="en-US"/>
              <a:pPr lvl="0"/>
              <a:t>6/7/2022</a:t>
            </a:fld>
            <a:endParaRPr lang="en-US"/>
          </a:p>
        </p:txBody>
      </p:sp>
      <p:sp>
        <p:nvSpPr>
          <p:cNvPr id="6" name="Footer Placeholder 4">
            <a:extLst>
              <a:ext uri="{FF2B5EF4-FFF2-40B4-BE49-F238E27FC236}">
                <a16:creationId xmlns:a16="http://schemas.microsoft.com/office/drawing/2014/main" id="{084FB9D1-67F6-4E12-A657-A9DC11777AF3}"/>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6DA8611F-7C48-4A87-BF99-924E3BAF04C1}"/>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F1EDBBB9-1E46-49A7-B4D7-3858CB6DA267}"/>
              </a:ext>
            </a:extLst>
          </p:cNvPr>
          <p:cNvSpPr txBox="1">
            <a:spLocks noGrp="1"/>
          </p:cNvSpPr>
          <p:nvPr>
            <p:ph type="sldNum" sz="quarter" idx="8"/>
          </p:nvPr>
        </p:nvSpPr>
        <p:spPr>
          <a:xfrm>
            <a:off x="531815" y="3244135"/>
            <a:ext cx="779763" cy="365129"/>
          </a:xfrm>
        </p:spPr>
        <p:txBody>
          <a:bodyPr/>
          <a:lstStyle>
            <a:lvl1pPr>
              <a:defRPr/>
            </a:lvl1pPr>
          </a:lstStyle>
          <a:p>
            <a:pPr lvl="0"/>
            <a:fld id="{55FF9784-4DA7-46D5-8B3B-BFCD7F3E3FBF}" type="slidenum">
              <a:t>‹#›</a:t>
            </a:fld>
            <a:endParaRPr lang="en-US"/>
          </a:p>
        </p:txBody>
      </p:sp>
      <p:sp>
        <p:nvSpPr>
          <p:cNvPr id="9" name="TextBox 13">
            <a:extLst>
              <a:ext uri="{FF2B5EF4-FFF2-40B4-BE49-F238E27FC236}">
                <a16:creationId xmlns:a16="http://schemas.microsoft.com/office/drawing/2014/main" id="{9CA74F23-CD1C-4776-B496-F3CF29AA3482}"/>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D375DCD6-05C7-4E38-930C-1B5D045AB9E2}"/>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561743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0C30-95AF-432E-B4D4-7E32A5DC4AC0}"/>
              </a:ext>
            </a:extLst>
          </p:cNvPr>
          <p:cNvSpPr txBox="1">
            <a:spLocks noGrp="1"/>
          </p:cNvSpPr>
          <p:nvPr>
            <p:ph type="title"/>
          </p:nvPr>
        </p:nvSpPr>
        <p:spPr>
          <a:xfrm>
            <a:off x="2589215" y="2438403"/>
            <a:ext cx="8915400" cy="2724847"/>
          </a:xfrm>
        </p:spPr>
        <p:txBody>
          <a:bodyPr anchor="b"/>
          <a:lstStyle>
            <a:lvl1pPr>
              <a:defRPr sz="4800"/>
            </a:lvl1pPr>
          </a:lstStyle>
          <a:p>
            <a:pPr lvl="0"/>
            <a:r>
              <a:rPr lang="en-US"/>
              <a:t>Click to edit Master title style</a:t>
            </a:r>
          </a:p>
        </p:txBody>
      </p:sp>
      <p:sp>
        <p:nvSpPr>
          <p:cNvPr id="3" name="Text Placeholder 3">
            <a:extLst>
              <a:ext uri="{FF2B5EF4-FFF2-40B4-BE49-F238E27FC236}">
                <a16:creationId xmlns:a16="http://schemas.microsoft.com/office/drawing/2014/main" id="{2D4D1066-B0FF-4BEF-AEDD-7E0C07CEF9A4}"/>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4" name="Date Placeholder 4">
            <a:extLst>
              <a:ext uri="{FF2B5EF4-FFF2-40B4-BE49-F238E27FC236}">
                <a16:creationId xmlns:a16="http://schemas.microsoft.com/office/drawing/2014/main" id="{054F6695-2848-4AB4-BC0C-BD96CBD2B1C6}"/>
              </a:ext>
            </a:extLst>
          </p:cNvPr>
          <p:cNvSpPr txBox="1">
            <a:spLocks noGrp="1"/>
          </p:cNvSpPr>
          <p:nvPr>
            <p:ph type="dt" sz="half" idx="7"/>
          </p:nvPr>
        </p:nvSpPr>
        <p:spPr/>
        <p:txBody>
          <a:bodyPr/>
          <a:lstStyle>
            <a:lvl1pPr>
              <a:defRPr/>
            </a:lvl1pPr>
          </a:lstStyle>
          <a:p>
            <a:pPr lvl="0"/>
            <a:fld id="{2B64398E-EE91-4685-A239-FC73CD246F30}" type="datetime1">
              <a:rPr lang="en-US"/>
              <a:pPr lvl="0"/>
              <a:t>6/7/2022</a:t>
            </a:fld>
            <a:endParaRPr lang="en-US"/>
          </a:p>
        </p:txBody>
      </p:sp>
      <p:sp>
        <p:nvSpPr>
          <p:cNvPr id="5" name="Footer Placeholder 5">
            <a:extLst>
              <a:ext uri="{FF2B5EF4-FFF2-40B4-BE49-F238E27FC236}">
                <a16:creationId xmlns:a16="http://schemas.microsoft.com/office/drawing/2014/main" id="{2E3A0513-83C7-464C-A1B8-AFBC5AE4F2A9}"/>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A728A0EC-4BC5-479B-8897-E34B282E7330}"/>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6">
            <a:extLst>
              <a:ext uri="{FF2B5EF4-FFF2-40B4-BE49-F238E27FC236}">
                <a16:creationId xmlns:a16="http://schemas.microsoft.com/office/drawing/2014/main" id="{9DD1B002-F642-458C-8120-A00640C3343E}"/>
              </a:ext>
            </a:extLst>
          </p:cNvPr>
          <p:cNvSpPr txBox="1">
            <a:spLocks noGrp="1"/>
          </p:cNvSpPr>
          <p:nvPr>
            <p:ph type="sldNum" sz="quarter" idx="8"/>
          </p:nvPr>
        </p:nvSpPr>
        <p:spPr>
          <a:xfrm>
            <a:off x="531815" y="4983086"/>
            <a:ext cx="779763" cy="365129"/>
          </a:xfrm>
        </p:spPr>
        <p:txBody>
          <a:bodyPr/>
          <a:lstStyle>
            <a:lvl1pPr>
              <a:defRPr/>
            </a:lvl1pPr>
          </a:lstStyle>
          <a:p>
            <a:pPr lvl="0"/>
            <a:fld id="{5A58F1D1-B14D-4E31-8B21-B903157C9B7D}" type="slidenum">
              <a:t>‹#›</a:t>
            </a:fld>
            <a:endParaRPr lang="en-US"/>
          </a:p>
        </p:txBody>
      </p:sp>
    </p:spTree>
    <p:extLst>
      <p:ext uri="{BB962C8B-B14F-4D97-AF65-F5344CB8AC3E}">
        <p14:creationId xmlns:p14="http://schemas.microsoft.com/office/powerpoint/2010/main" val="3002210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1EE9-1007-4E4B-ABE5-43C45C0A0989}"/>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258527F8-C361-4016-B78D-07858F849FAA}"/>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6D293C4B-2126-48D1-83D2-FAAB29F23643}"/>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558591E6-F52E-448F-9C11-68D3A9D0E20E}"/>
              </a:ext>
            </a:extLst>
          </p:cNvPr>
          <p:cNvSpPr txBox="1">
            <a:spLocks noGrp="1"/>
          </p:cNvSpPr>
          <p:nvPr>
            <p:ph type="dt" sz="half" idx="7"/>
          </p:nvPr>
        </p:nvSpPr>
        <p:spPr/>
        <p:txBody>
          <a:bodyPr/>
          <a:lstStyle>
            <a:lvl1pPr>
              <a:defRPr/>
            </a:lvl1pPr>
          </a:lstStyle>
          <a:p>
            <a:pPr lvl="0"/>
            <a:fld id="{C42F78A7-8628-4C25-AF1F-E56A8931CD66}" type="datetime1">
              <a:rPr lang="en-US"/>
              <a:pPr lvl="0"/>
              <a:t>6/7/2022</a:t>
            </a:fld>
            <a:endParaRPr lang="en-US"/>
          </a:p>
        </p:txBody>
      </p:sp>
      <p:sp>
        <p:nvSpPr>
          <p:cNvPr id="6" name="Footer Placeholder 5">
            <a:extLst>
              <a:ext uri="{FF2B5EF4-FFF2-40B4-BE49-F238E27FC236}">
                <a16:creationId xmlns:a16="http://schemas.microsoft.com/office/drawing/2014/main" id="{3E57EA4E-EC14-4FDA-BA81-43C2CB5A2D02}"/>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0FCE4E06-8A87-406B-95B1-490D37687CE9}"/>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3C2C35C6-F81B-4AD5-9CB8-F97CFC377E7A}"/>
              </a:ext>
            </a:extLst>
          </p:cNvPr>
          <p:cNvSpPr txBox="1">
            <a:spLocks noGrp="1"/>
          </p:cNvSpPr>
          <p:nvPr>
            <p:ph type="sldNum" sz="quarter" idx="8"/>
          </p:nvPr>
        </p:nvSpPr>
        <p:spPr>
          <a:xfrm>
            <a:off x="531815" y="4983086"/>
            <a:ext cx="779763" cy="365129"/>
          </a:xfrm>
        </p:spPr>
        <p:txBody>
          <a:bodyPr/>
          <a:lstStyle>
            <a:lvl1pPr>
              <a:defRPr/>
            </a:lvl1pPr>
          </a:lstStyle>
          <a:p>
            <a:pPr lvl="0"/>
            <a:fld id="{FF9D81BB-5265-4B9A-AC96-4BAE7A408618}" type="slidenum">
              <a:t>‹#›</a:t>
            </a:fld>
            <a:endParaRPr lang="en-US"/>
          </a:p>
        </p:txBody>
      </p:sp>
      <p:sp>
        <p:nvSpPr>
          <p:cNvPr id="9" name="TextBox 16">
            <a:extLst>
              <a:ext uri="{FF2B5EF4-FFF2-40B4-BE49-F238E27FC236}">
                <a16:creationId xmlns:a16="http://schemas.microsoft.com/office/drawing/2014/main" id="{5160C018-00F7-4258-9599-13C79D146E15}"/>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B168CD2B-6054-4847-96DE-CE7E31D9A0F8}"/>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9301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8590-B230-43BD-9B3A-7BE1C4FC84E1}"/>
              </a:ext>
            </a:extLst>
          </p:cNvPr>
          <p:cNvSpPr txBox="1">
            <a:spLocks noGrp="1"/>
          </p:cNvSpPr>
          <p:nvPr>
            <p:ph type="title"/>
          </p:nvPr>
        </p:nvSpPr>
        <p:spPr>
          <a:xfrm>
            <a:off x="2589215" y="627406"/>
            <a:ext cx="8915400" cy="2880021"/>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2F4666D1-171D-4BF0-895D-1ED402657A5B}"/>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C263C409-1AF8-4801-9923-71032E4B86D6}"/>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EEAF12A5-179A-4BB9-9639-05EB0D1E3836}"/>
              </a:ext>
            </a:extLst>
          </p:cNvPr>
          <p:cNvSpPr txBox="1">
            <a:spLocks noGrp="1"/>
          </p:cNvSpPr>
          <p:nvPr>
            <p:ph type="dt" sz="half" idx="7"/>
          </p:nvPr>
        </p:nvSpPr>
        <p:spPr/>
        <p:txBody>
          <a:bodyPr/>
          <a:lstStyle>
            <a:lvl1pPr>
              <a:defRPr/>
            </a:lvl1pPr>
          </a:lstStyle>
          <a:p>
            <a:pPr lvl="0"/>
            <a:fld id="{167800B8-A03D-4FC1-ABA0-394BA9091740}" type="datetime1">
              <a:rPr lang="en-US"/>
              <a:pPr lvl="0"/>
              <a:t>6/7/2022</a:t>
            </a:fld>
            <a:endParaRPr lang="en-US"/>
          </a:p>
        </p:txBody>
      </p:sp>
      <p:sp>
        <p:nvSpPr>
          <p:cNvPr id="6" name="Footer Placeholder 5">
            <a:extLst>
              <a:ext uri="{FF2B5EF4-FFF2-40B4-BE49-F238E27FC236}">
                <a16:creationId xmlns:a16="http://schemas.microsoft.com/office/drawing/2014/main" id="{843ED2E6-6EC3-42F7-BF91-72512CB82985}"/>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DC348587-9602-478C-BC4F-5348D5838563}"/>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090B0B12-2811-4EA5-857C-D8D1ADFC2B8C}"/>
              </a:ext>
            </a:extLst>
          </p:cNvPr>
          <p:cNvSpPr txBox="1">
            <a:spLocks noGrp="1"/>
          </p:cNvSpPr>
          <p:nvPr>
            <p:ph type="sldNum" sz="quarter" idx="8"/>
          </p:nvPr>
        </p:nvSpPr>
        <p:spPr>
          <a:xfrm>
            <a:off x="531815" y="4983086"/>
            <a:ext cx="779763" cy="365129"/>
          </a:xfrm>
        </p:spPr>
        <p:txBody>
          <a:bodyPr/>
          <a:lstStyle>
            <a:lvl1pPr>
              <a:defRPr/>
            </a:lvl1pPr>
          </a:lstStyle>
          <a:p>
            <a:pPr lvl="0"/>
            <a:fld id="{E92D0F7F-B9CE-4764-A617-8016FFF853E1}" type="slidenum">
              <a:t>‹#›</a:t>
            </a:fld>
            <a:endParaRPr lang="en-US"/>
          </a:p>
        </p:txBody>
      </p:sp>
    </p:spTree>
    <p:extLst>
      <p:ext uri="{BB962C8B-B14F-4D97-AF65-F5344CB8AC3E}">
        <p14:creationId xmlns:p14="http://schemas.microsoft.com/office/powerpoint/2010/main" val="160192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EDD7-C47A-44CC-8AA2-EABD52C03BDB}"/>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C3805CD7-37FF-4C36-BC3D-0400F8A3B7B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B6CAF-CCA7-4A24-A4AC-1415E998952B}"/>
              </a:ext>
            </a:extLst>
          </p:cNvPr>
          <p:cNvSpPr txBox="1">
            <a:spLocks noGrp="1"/>
          </p:cNvSpPr>
          <p:nvPr>
            <p:ph type="dt" sz="half" idx="7"/>
          </p:nvPr>
        </p:nvSpPr>
        <p:spPr/>
        <p:txBody>
          <a:bodyPr/>
          <a:lstStyle>
            <a:lvl1pPr>
              <a:defRPr/>
            </a:lvl1pPr>
          </a:lstStyle>
          <a:p>
            <a:pPr lvl="0"/>
            <a:fld id="{1C9BDCEA-CADC-4E74-B7FD-1BA3A7EBD86C}" type="datetime1">
              <a:rPr lang="en-US"/>
              <a:pPr lvl="0"/>
              <a:t>6/7/2022</a:t>
            </a:fld>
            <a:endParaRPr lang="en-US"/>
          </a:p>
        </p:txBody>
      </p:sp>
      <p:sp>
        <p:nvSpPr>
          <p:cNvPr id="5" name="Footer Placeholder 4">
            <a:extLst>
              <a:ext uri="{FF2B5EF4-FFF2-40B4-BE49-F238E27FC236}">
                <a16:creationId xmlns:a16="http://schemas.microsoft.com/office/drawing/2014/main" id="{273CDC8F-51AA-493F-9B15-6E75C64BF02A}"/>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2736BF2A-7AC5-47A1-86A7-AE549B134CD9}"/>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E5B4416C-0877-4725-9A1E-7868F76A2484}"/>
              </a:ext>
            </a:extLst>
          </p:cNvPr>
          <p:cNvSpPr txBox="1">
            <a:spLocks noGrp="1"/>
          </p:cNvSpPr>
          <p:nvPr>
            <p:ph type="sldNum" sz="quarter" idx="8"/>
          </p:nvPr>
        </p:nvSpPr>
        <p:spPr/>
        <p:txBody>
          <a:bodyPr/>
          <a:lstStyle>
            <a:lvl1pPr>
              <a:defRPr/>
            </a:lvl1pPr>
          </a:lstStyle>
          <a:p>
            <a:pPr lvl="0"/>
            <a:fld id="{CC16E461-3A5D-4498-BCA5-6FD6A988571A}" type="slidenum">
              <a:t>‹#›</a:t>
            </a:fld>
            <a:endParaRPr lang="en-US"/>
          </a:p>
        </p:txBody>
      </p:sp>
    </p:spTree>
    <p:extLst>
      <p:ext uri="{BB962C8B-B14F-4D97-AF65-F5344CB8AC3E}">
        <p14:creationId xmlns:p14="http://schemas.microsoft.com/office/powerpoint/2010/main" val="408194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AEC38-6CA6-40A9-AA8D-301822FF6C77}"/>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E91869E-9216-4465-A30C-70D9C6F593FB}"/>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DAD7-4368-449D-8408-E3C7872B1F20}"/>
              </a:ext>
            </a:extLst>
          </p:cNvPr>
          <p:cNvSpPr txBox="1">
            <a:spLocks noGrp="1"/>
          </p:cNvSpPr>
          <p:nvPr>
            <p:ph type="dt" sz="half" idx="7"/>
          </p:nvPr>
        </p:nvSpPr>
        <p:spPr/>
        <p:txBody>
          <a:bodyPr/>
          <a:lstStyle>
            <a:lvl1pPr>
              <a:defRPr/>
            </a:lvl1pPr>
          </a:lstStyle>
          <a:p>
            <a:pPr lvl="0"/>
            <a:fld id="{C73FE44C-E905-47CC-9AFF-7B516BB9246A}" type="datetime1">
              <a:rPr lang="en-US"/>
              <a:pPr lvl="0"/>
              <a:t>6/7/2022</a:t>
            </a:fld>
            <a:endParaRPr lang="en-US"/>
          </a:p>
        </p:txBody>
      </p:sp>
      <p:sp>
        <p:nvSpPr>
          <p:cNvPr id="5" name="Footer Placeholder 4">
            <a:extLst>
              <a:ext uri="{FF2B5EF4-FFF2-40B4-BE49-F238E27FC236}">
                <a16:creationId xmlns:a16="http://schemas.microsoft.com/office/drawing/2014/main" id="{6867B808-645E-4002-BB92-842789ECC520}"/>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64725101-C972-47D3-AC29-96BD53BFED7A}"/>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72EBCC44-9E2B-425A-BA86-6FC9FA9DFBBA}"/>
              </a:ext>
            </a:extLst>
          </p:cNvPr>
          <p:cNvSpPr txBox="1">
            <a:spLocks noGrp="1"/>
          </p:cNvSpPr>
          <p:nvPr>
            <p:ph type="sldNum" sz="quarter" idx="8"/>
          </p:nvPr>
        </p:nvSpPr>
        <p:spPr/>
        <p:txBody>
          <a:bodyPr/>
          <a:lstStyle>
            <a:lvl1pPr>
              <a:defRPr/>
            </a:lvl1pPr>
          </a:lstStyle>
          <a:p>
            <a:pPr lvl="0"/>
            <a:fld id="{E3A78324-04A3-4A6E-9F2F-3F19D9758A64}" type="slidenum">
              <a:t>‹#›</a:t>
            </a:fld>
            <a:endParaRPr lang="en-US"/>
          </a:p>
        </p:txBody>
      </p:sp>
    </p:spTree>
    <p:extLst>
      <p:ext uri="{BB962C8B-B14F-4D97-AF65-F5344CB8AC3E}">
        <p14:creationId xmlns:p14="http://schemas.microsoft.com/office/powerpoint/2010/main" val="336358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2B4D-46D3-44B4-AD8C-969A68EB2EF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68F9A89-69C9-4A59-BEF3-675196E4581A}"/>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B59CD-75FA-490F-AFDB-8E7254CCFC9F}"/>
              </a:ext>
            </a:extLst>
          </p:cNvPr>
          <p:cNvSpPr txBox="1">
            <a:spLocks noGrp="1"/>
          </p:cNvSpPr>
          <p:nvPr>
            <p:ph type="dt" sz="half" idx="7"/>
          </p:nvPr>
        </p:nvSpPr>
        <p:spPr/>
        <p:txBody>
          <a:bodyPr/>
          <a:lstStyle>
            <a:lvl1pPr>
              <a:defRPr/>
            </a:lvl1pPr>
          </a:lstStyle>
          <a:p>
            <a:pPr lvl="0"/>
            <a:fld id="{B40EF5EF-7B3E-4AB8-83CF-47D80050E366}" type="datetime1">
              <a:rPr lang="en-US"/>
              <a:pPr lvl="0"/>
              <a:t>6/7/2022</a:t>
            </a:fld>
            <a:endParaRPr lang="en-US"/>
          </a:p>
        </p:txBody>
      </p:sp>
      <p:sp>
        <p:nvSpPr>
          <p:cNvPr id="5" name="Footer Placeholder 4">
            <a:extLst>
              <a:ext uri="{FF2B5EF4-FFF2-40B4-BE49-F238E27FC236}">
                <a16:creationId xmlns:a16="http://schemas.microsoft.com/office/drawing/2014/main" id="{E3977A36-CBD3-4709-968F-186F4D80CC7C}"/>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F982A723-9293-4E96-8C1D-A86C9984C128}"/>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5AEECBD5-B39A-4595-A9B5-F81726D6E909}"/>
              </a:ext>
            </a:extLst>
          </p:cNvPr>
          <p:cNvSpPr txBox="1">
            <a:spLocks noGrp="1"/>
          </p:cNvSpPr>
          <p:nvPr>
            <p:ph type="sldNum" sz="quarter" idx="8"/>
          </p:nvPr>
        </p:nvSpPr>
        <p:spPr/>
        <p:txBody>
          <a:bodyPr/>
          <a:lstStyle>
            <a:lvl1pPr>
              <a:defRPr/>
            </a:lvl1pPr>
          </a:lstStyle>
          <a:p>
            <a:pPr lvl="0"/>
            <a:fld id="{8A802C58-5F4B-4418-BAB9-62E8C783DE43}" type="slidenum">
              <a:t>‹#›</a:t>
            </a:fld>
            <a:endParaRPr lang="en-US"/>
          </a:p>
        </p:txBody>
      </p:sp>
    </p:spTree>
    <p:extLst>
      <p:ext uri="{BB962C8B-B14F-4D97-AF65-F5344CB8AC3E}">
        <p14:creationId xmlns:p14="http://schemas.microsoft.com/office/powerpoint/2010/main" val="19984210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A88C-8A4A-42E6-99BF-6993965870D2}"/>
              </a:ext>
            </a:extLst>
          </p:cNvPr>
          <p:cNvSpPr txBox="1">
            <a:spLocks noGrp="1"/>
          </p:cNvSpPr>
          <p:nvPr>
            <p:ph type="title"/>
          </p:nvPr>
        </p:nvSpPr>
        <p:spPr>
          <a:xfrm>
            <a:off x="2589215" y="2058753"/>
            <a:ext cx="8915400" cy="1468800"/>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8B38711F-A59B-4D08-B84E-63CFC5ABCEAC}"/>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0F481A8-695F-47A8-BE0A-EF81CC72D6A5}"/>
              </a:ext>
            </a:extLst>
          </p:cNvPr>
          <p:cNvSpPr txBox="1">
            <a:spLocks noGrp="1"/>
          </p:cNvSpPr>
          <p:nvPr>
            <p:ph type="dt" sz="half" idx="7"/>
          </p:nvPr>
        </p:nvSpPr>
        <p:spPr/>
        <p:txBody>
          <a:bodyPr/>
          <a:lstStyle>
            <a:lvl1pPr>
              <a:defRPr/>
            </a:lvl1pPr>
          </a:lstStyle>
          <a:p>
            <a:pPr lvl="0"/>
            <a:fld id="{214A08AA-7822-4214-AEE6-D125E787C141}" type="datetime1">
              <a:rPr lang="en-US"/>
              <a:pPr lvl="0"/>
              <a:t>6/7/2022</a:t>
            </a:fld>
            <a:endParaRPr lang="en-US"/>
          </a:p>
        </p:txBody>
      </p:sp>
      <p:sp>
        <p:nvSpPr>
          <p:cNvPr id="5" name="Footer Placeholder 4">
            <a:extLst>
              <a:ext uri="{FF2B5EF4-FFF2-40B4-BE49-F238E27FC236}">
                <a16:creationId xmlns:a16="http://schemas.microsoft.com/office/drawing/2014/main" id="{A051E150-D7A4-4C89-94E6-0FD55AB3BCF1}"/>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2D51677B-DC26-4CA4-90A6-8BEF62083D5F}"/>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9336EE5A-9DF4-45C7-ABE5-34C8E0B64D21}"/>
              </a:ext>
            </a:extLst>
          </p:cNvPr>
          <p:cNvSpPr txBox="1">
            <a:spLocks noGrp="1"/>
          </p:cNvSpPr>
          <p:nvPr>
            <p:ph type="sldNum" sz="quarter" idx="8"/>
          </p:nvPr>
        </p:nvSpPr>
        <p:spPr>
          <a:xfrm>
            <a:off x="531815" y="3244135"/>
            <a:ext cx="779763" cy="365129"/>
          </a:xfrm>
        </p:spPr>
        <p:txBody>
          <a:bodyPr/>
          <a:lstStyle>
            <a:lvl1pPr>
              <a:defRPr/>
            </a:lvl1pPr>
          </a:lstStyle>
          <a:p>
            <a:pPr lvl="0"/>
            <a:fld id="{F4278A4B-DE29-4156-8F7E-FA7FA574D7D8}" type="slidenum">
              <a:t>‹#›</a:t>
            </a:fld>
            <a:endParaRPr lang="en-US"/>
          </a:p>
        </p:txBody>
      </p:sp>
    </p:spTree>
    <p:extLst>
      <p:ext uri="{BB962C8B-B14F-4D97-AF65-F5344CB8AC3E}">
        <p14:creationId xmlns:p14="http://schemas.microsoft.com/office/powerpoint/2010/main" val="79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A9AFF346-F44E-414D-A4B4-D33A68F41DC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2CEA5AD-B689-4C02-B184-5AC6A39A1376}"/>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0A0866-8907-421B-8E33-1C2221E8BA21}"/>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21C41C-41D9-4EDD-9BFA-37A96B7B042A}"/>
              </a:ext>
            </a:extLst>
          </p:cNvPr>
          <p:cNvSpPr txBox="1">
            <a:spLocks noGrp="1"/>
          </p:cNvSpPr>
          <p:nvPr>
            <p:ph type="dt" sz="half" idx="7"/>
          </p:nvPr>
        </p:nvSpPr>
        <p:spPr/>
        <p:txBody>
          <a:bodyPr/>
          <a:lstStyle>
            <a:lvl1pPr>
              <a:defRPr/>
            </a:lvl1pPr>
          </a:lstStyle>
          <a:p>
            <a:pPr lvl="0"/>
            <a:fld id="{BF11849C-6FE3-46AB-8298-9D9D63B7EF15}" type="datetime1">
              <a:rPr lang="en-US"/>
              <a:pPr lvl="0"/>
              <a:t>6/7/2022</a:t>
            </a:fld>
            <a:endParaRPr lang="en-US"/>
          </a:p>
        </p:txBody>
      </p:sp>
      <p:sp>
        <p:nvSpPr>
          <p:cNvPr id="6" name="Footer Placeholder 5">
            <a:extLst>
              <a:ext uri="{FF2B5EF4-FFF2-40B4-BE49-F238E27FC236}">
                <a16:creationId xmlns:a16="http://schemas.microsoft.com/office/drawing/2014/main" id="{5AD57E56-2AEC-4C9C-B7AF-F2611D3EC614}"/>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E9A5E237-977E-42BF-8C21-98482AD7BF42}"/>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CE6C1CFA-F471-4E04-96AD-BEC324EE48A2}"/>
              </a:ext>
            </a:extLst>
          </p:cNvPr>
          <p:cNvSpPr txBox="1">
            <a:spLocks noGrp="1"/>
          </p:cNvSpPr>
          <p:nvPr>
            <p:ph type="sldNum" sz="quarter" idx="8"/>
          </p:nvPr>
        </p:nvSpPr>
        <p:spPr/>
        <p:txBody>
          <a:bodyPr/>
          <a:lstStyle>
            <a:lvl1pPr>
              <a:defRPr/>
            </a:lvl1pPr>
          </a:lstStyle>
          <a:p>
            <a:pPr lvl="0"/>
            <a:fld id="{9A35F938-B9F1-4B6C-8F67-747A30F13AAC}" type="slidenum">
              <a:t>‹#›</a:t>
            </a:fld>
            <a:endParaRPr lang="en-US"/>
          </a:p>
        </p:txBody>
      </p:sp>
    </p:spTree>
    <p:extLst>
      <p:ext uri="{BB962C8B-B14F-4D97-AF65-F5344CB8AC3E}">
        <p14:creationId xmlns:p14="http://schemas.microsoft.com/office/powerpoint/2010/main" val="60433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6C960E80-D4A6-4AA4-B6F8-B726213CA1D1}"/>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21D0989C-980D-4863-B614-A5F8D9BED146}"/>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78C27492-52FE-4C03-A69A-9F463A975294}"/>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EC4F0C-6072-4BF4-B78B-5A6E7BC8B393}"/>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DF741014-11A0-4B85-8B2C-101A80E5A38C}"/>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BC518F-076E-444F-AC8E-C327BDBC2C79}"/>
              </a:ext>
            </a:extLst>
          </p:cNvPr>
          <p:cNvSpPr txBox="1">
            <a:spLocks noGrp="1"/>
          </p:cNvSpPr>
          <p:nvPr>
            <p:ph type="dt" sz="half" idx="7"/>
          </p:nvPr>
        </p:nvSpPr>
        <p:spPr/>
        <p:txBody>
          <a:bodyPr/>
          <a:lstStyle>
            <a:lvl1pPr>
              <a:defRPr/>
            </a:lvl1pPr>
          </a:lstStyle>
          <a:p>
            <a:pPr lvl="0"/>
            <a:fld id="{8C8B02C7-0ACE-4069-BD09-A97487A2FEDA}" type="datetime1">
              <a:rPr lang="en-US"/>
              <a:pPr lvl="0"/>
              <a:t>6/7/2022</a:t>
            </a:fld>
            <a:endParaRPr lang="en-US"/>
          </a:p>
        </p:txBody>
      </p:sp>
      <p:sp>
        <p:nvSpPr>
          <p:cNvPr id="8" name="Footer Placeholder 7">
            <a:extLst>
              <a:ext uri="{FF2B5EF4-FFF2-40B4-BE49-F238E27FC236}">
                <a16:creationId xmlns:a16="http://schemas.microsoft.com/office/drawing/2014/main" id="{F4CF2E6E-FB6B-406E-9E33-EFE8838AE613}"/>
              </a:ext>
            </a:extLst>
          </p:cNvPr>
          <p:cNvSpPr txBox="1">
            <a:spLocks noGrp="1"/>
          </p:cNvSpPr>
          <p:nvPr>
            <p:ph type="ftr" sz="quarter" idx="9"/>
          </p:nvPr>
        </p:nvSpPr>
        <p:spPr/>
        <p:txBody>
          <a:bodyPr/>
          <a:lstStyle>
            <a:lvl1pPr>
              <a:defRPr/>
            </a:lvl1pPr>
          </a:lstStyle>
          <a:p>
            <a:pPr lvl="0"/>
            <a:endParaRPr lang="en-US"/>
          </a:p>
        </p:txBody>
      </p:sp>
      <p:sp>
        <p:nvSpPr>
          <p:cNvPr id="9" name="Freeform 11">
            <a:extLst>
              <a:ext uri="{FF2B5EF4-FFF2-40B4-BE49-F238E27FC236}">
                <a16:creationId xmlns:a16="http://schemas.microsoft.com/office/drawing/2014/main" id="{F5112FF5-E976-45E6-8BE1-E281D651E442}"/>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Slide Number Placeholder 5">
            <a:extLst>
              <a:ext uri="{FF2B5EF4-FFF2-40B4-BE49-F238E27FC236}">
                <a16:creationId xmlns:a16="http://schemas.microsoft.com/office/drawing/2014/main" id="{F27CE206-5571-4D1B-A093-2B30B5A2AB65}"/>
              </a:ext>
            </a:extLst>
          </p:cNvPr>
          <p:cNvSpPr txBox="1">
            <a:spLocks noGrp="1"/>
          </p:cNvSpPr>
          <p:nvPr>
            <p:ph type="sldNum" sz="quarter" idx="8"/>
          </p:nvPr>
        </p:nvSpPr>
        <p:spPr/>
        <p:txBody>
          <a:bodyPr/>
          <a:lstStyle>
            <a:lvl1pPr>
              <a:defRPr/>
            </a:lvl1pPr>
          </a:lstStyle>
          <a:p>
            <a:pPr lvl="0"/>
            <a:fld id="{57AA8951-F9DF-47DF-AF42-2B19DBD70158}" type="slidenum">
              <a:t>‹#›</a:t>
            </a:fld>
            <a:endParaRPr lang="en-US"/>
          </a:p>
        </p:txBody>
      </p:sp>
    </p:spTree>
    <p:extLst>
      <p:ext uri="{BB962C8B-B14F-4D97-AF65-F5344CB8AC3E}">
        <p14:creationId xmlns:p14="http://schemas.microsoft.com/office/powerpoint/2010/main" val="194772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F868-8AC4-4159-9CA0-15AC8E4589DE}"/>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664053FB-71D7-4C15-A021-0DBE5B4D3649}"/>
              </a:ext>
            </a:extLst>
          </p:cNvPr>
          <p:cNvSpPr txBox="1">
            <a:spLocks noGrp="1"/>
          </p:cNvSpPr>
          <p:nvPr>
            <p:ph type="dt" sz="half" idx="7"/>
          </p:nvPr>
        </p:nvSpPr>
        <p:spPr/>
        <p:txBody>
          <a:bodyPr/>
          <a:lstStyle>
            <a:lvl1pPr>
              <a:defRPr/>
            </a:lvl1pPr>
          </a:lstStyle>
          <a:p>
            <a:pPr lvl="0"/>
            <a:fld id="{28621AA6-CE62-4DAD-921A-639504894337}" type="datetime1">
              <a:rPr lang="en-US"/>
              <a:pPr lvl="0"/>
              <a:t>6/7/2022</a:t>
            </a:fld>
            <a:endParaRPr lang="en-US"/>
          </a:p>
        </p:txBody>
      </p:sp>
      <p:sp>
        <p:nvSpPr>
          <p:cNvPr id="4" name="Footer Placeholder 3">
            <a:extLst>
              <a:ext uri="{FF2B5EF4-FFF2-40B4-BE49-F238E27FC236}">
                <a16:creationId xmlns:a16="http://schemas.microsoft.com/office/drawing/2014/main" id="{1DCD81B3-9C03-4E6C-BE31-25AB2597F999}"/>
              </a:ext>
            </a:extLst>
          </p:cNvPr>
          <p:cNvSpPr txBox="1">
            <a:spLocks noGrp="1"/>
          </p:cNvSpPr>
          <p:nvPr>
            <p:ph type="ftr" sz="quarter" idx="9"/>
          </p:nvPr>
        </p:nvSpPr>
        <p:spPr/>
        <p:txBody>
          <a:bodyPr/>
          <a:lstStyle>
            <a:lvl1pPr>
              <a:defRPr/>
            </a:lvl1pPr>
          </a:lstStyle>
          <a:p>
            <a:pPr lvl="0"/>
            <a:endParaRPr lang="en-US"/>
          </a:p>
        </p:txBody>
      </p:sp>
      <p:sp>
        <p:nvSpPr>
          <p:cNvPr id="5" name="Freeform 11">
            <a:extLst>
              <a:ext uri="{FF2B5EF4-FFF2-40B4-BE49-F238E27FC236}">
                <a16:creationId xmlns:a16="http://schemas.microsoft.com/office/drawing/2014/main" id="{6B80F94B-3C51-4A4F-A77F-384E2E94DFD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Slide Number Placeholder 4">
            <a:extLst>
              <a:ext uri="{FF2B5EF4-FFF2-40B4-BE49-F238E27FC236}">
                <a16:creationId xmlns:a16="http://schemas.microsoft.com/office/drawing/2014/main" id="{3C4229C7-FD7D-4296-B254-942572A9FB87}"/>
              </a:ext>
            </a:extLst>
          </p:cNvPr>
          <p:cNvSpPr txBox="1">
            <a:spLocks noGrp="1"/>
          </p:cNvSpPr>
          <p:nvPr>
            <p:ph type="sldNum" sz="quarter" idx="8"/>
          </p:nvPr>
        </p:nvSpPr>
        <p:spPr/>
        <p:txBody>
          <a:bodyPr/>
          <a:lstStyle>
            <a:lvl1pPr>
              <a:defRPr/>
            </a:lvl1pPr>
          </a:lstStyle>
          <a:p>
            <a:pPr lvl="0"/>
            <a:fld id="{D2F68BF2-9AF1-49E5-ADB6-C5EE9E2FCDC6}" type="slidenum">
              <a:t>‹#›</a:t>
            </a:fld>
            <a:endParaRPr lang="en-US"/>
          </a:p>
        </p:txBody>
      </p:sp>
    </p:spTree>
    <p:extLst>
      <p:ext uri="{BB962C8B-B14F-4D97-AF65-F5344CB8AC3E}">
        <p14:creationId xmlns:p14="http://schemas.microsoft.com/office/powerpoint/2010/main" val="19060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AC16B-1FF5-45BA-AD05-24810DC7CC12}"/>
              </a:ext>
            </a:extLst>
          </p:cNvPr>
          <p:cNvSpPr txBox="1">
            <a:spLocks noGrp="1"/>
          </p:cNvSpPr>
          <p:nvPr>
            <p:ph type="dt" sz="half" idx="7"/>
          </p:nvPr>
        </p:nvSpPr>
        <p:spPr/>
        <p:txBody>
          <a:bodyPr/>
          <a:lstStyle>
            <a:lvl1pPr>
              <a:defRPr/>
            </a:lvl1pPr>
          </a:lstStyle>
          <a:p>
            <a:pPr lvl="0"/>
            <a:fld id="{4F5D903A-F5B3-45CF-B445-46FC9716E6B6}" type="datetime1">
              <a:rPr lang="en-US"/>
              <a:pPr lvl="0"/>
              <a:t>6/7/2022</a:t>
            </a:fld>
            <a:endParaRPr lang="en-US"/>
          </a:p>
        </p:txBody>
      </p:sp>
      <p:sp>
        <p:nvSpPr>
          <p:cNvPr id="3" name="Footer Placeholder 2">
            <a:extLst>
              <a:ext uri="{FF2B5EF4-FFF2-40B4-BE49-F238E27FC236}">
                <a16:creationId xmlns:a16="http://schemas.microsoft.com/office/drawing/2014/main" id="{04EF67A6-BE2A-49B1-B398-A526497F20F7}"/>
              </a:ext>
            </a:extLst>
          </p:cNvPr>
          <p:cNvSpPr txBox="1">
            <a:spLocks noGrp="1"/>
          </p:cNvSpPr>
          <p:nvPr>
            <p:ph type="ftr" sz="quarter" idx="9"/>
          </p:nvPr>
        </p:nvSpPr>
        <p:spPr/>
        <p:txBody>
          <a:bodyPr/>
          <a:lstStyle>
            <a:lvl1pPr>
              <a:defRPr/>
            </a:lvl1pPr>
          </a:lstStyle>
          <a:p>
            <a:pPr lvl="0"/>
            <a:endParaRPr lang="en-US"/>
          </a:p>
        </p:txBody>
      </p:sp>
      <p:sp>
        <p:nvSpPr>
          <p:cNvPr id="4" name="Freeform 11">
            <a:extLst>
              <a:ext uri="{FF2B5EF4-FFF2-40B4-BE49-F238E27FC236}">
                <a16:creationId xmlns:a16="http://schemas.microsoft.com/office/drawing/2014/main" id="{4C736C59-B545-4EF0-90EE-097491125C8B}"/>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Slide Number Placeholder 3">
            <a:extLst>
              <a:ext uri="{FF2B5EF4-FFF2-40B4-BE49-F238E27FC236}">
                <a16:creationId xmlns:a16="http://schemas.microsoft.com/office/drawing/2014/main" id="{A7E88054-A349-4024-A650-60A6DA2EEBDE}"/>
              </a:ext>
            </a:extLst>
          </p:cNvPr>
          <p:cNvSpPr txBox="1">
            <a:spLocks noGrp="1"/>
          </p:cNvSpPr>
          <p:nvPr>
            <p:ph type="sldNum" sz="quarter" idx="8"/>
          </p:nvPr>
        </p:nvSpPr>
        <p:spPr/>
        <p:txBody>
          <a:bodyPr/>
          <a:lstStyle>
            <a:lvl1pPr>
              <a:defRPr/>
            </a:lvl1pPr>
          </a:lstStyle>
          <a:p>
            <a:pPr lvl="0"/>
            <a:fld id="{4EFA8679-95EE-44A1-8F60-913629C76F28}" type="slidenum">
              <a:t>‹#›</a:t>
            </a:fld>
            <a:endParaRPr lang="en-US"/>
          </a:p>
        </p:txBody>
      </p:sp>
    </p:spTree>
    <p:extLst>
      <p:ext uri="{BB962C8B-B14F-4D97-AF65-F5344CB8AC3E}">
        <p14:creationId xmlns:p14="http://schemas.microsoft.com/office/powerpoint/2010/main" val="5651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7C39-7EA1-4164-BC63-7CF318564C66}"/>
              </a:ext>
            </a:extLst>
          </p:cNvPr>
          <p:cNvSpPr txBox="1">
            <a:spLocks noGrp="1"/>
          </p:cNvSpPr>
          <p:nvPr>
            <p:ph type="title"/>
          </p:nvPr>
        </p:nvSpPr>
        <p:spPr>
          <a:xfrm>
            <a:off x="2589215" y="446090"/>
            <a:ext cx="3505196" cy="976314"/>
          </a:xfrm>
        </p:spPr>
        <p:txBody>
          <a:bodyPr anchor="b"/>
          <a:lstStyle>
            <a:lvl1pPr>
              <a:defRPr sz="2000"/>
            </a:lvl1pPr>
          </a:lstStyle>
          <a:p>
            <a:pPr lvl="0"/>
            <a:r>
              <a:rPr lang="en-US"/>
              <a:t>Click to edit Master title style</a:t>
            </a:r>
          </a:p>
        </p:txBody>
      </p:sp>
      <p:sp>
        <p:nvSpPr>
          <p:cNvPr id="3" name="Content Placeholder 2">
            <a:extLst>
              <a:ext uri="{FF2B5EF4-FFF2-40B4-BE49-F238E27FC236}">
                <a16:creationId xmlns:a16="http://schemas.microsoft.com/office/drawing/2014/main" id="{9547E2F5-F230-41C7-B74D-610A2B15876C}"/>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F2121-629F-43CF-889D-CF6652222836}"/>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A96345D9-925C-4374-A0ED-A0DA989E9A51}"/>
              </a:ext>
            </a:extLst>
          </p:cNvPr>
          <p:cNvSpPr txBox="1">
            <a:spLocks noGrp="1"/>
          </p:cNvSpPr>
          <p:nvPr>
            <p:ph type="dt" sz="half" idx="7"/>
          </p:nvPr>
        </p:nvSpPr>
        <p:spPr/>
        <p:txBody>
          <a:bodyPr/>
          <a:lstStyle>
            <a:lvl1pPr>
              <a:defRPr/>
            </a:lvl1pPr>
          </a:lstStyle>
          <a:p>
            <a:pPr lvl="0"/>
            <a:fld id="{BDB384CC-C4FD-4AC8-9C45-B997B3B4628E}" type="datetime1">
              <a:rPr lang="en-US"/>
              <a:pPr lvl="0"/>
              <a:t>6/7/2022</a:t>
            </a:fld>
            <a:endParaRPr lang="en-US"/>
          </a:p>
        </p:txBody>
      </p:sp>
      <p:sp>
        <p:nvSpPr>
          <p:cNvPr id="6" name="Footer Placeholder 5">
            <a:extLst>
              <a:ext uri="{FF2B5EF4-FFF2-40B4-BE49-F238E27FC236}">
                <a16:creationId xmlns:a16="http://schemas.microsoft.com/office/drawing/2014/main" id="{EA4B6C6F-16FC-4B3A-9F91-D048AE5BA12D}"/>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AA1FE3BF-1CF4-44B1-BAD4-6B3DDFE31BBD}"/>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B805F7FB-69E5-4B9E-8CB2-3617E9A976A9}"/>
              </a:ext>
            </a:extLst>
          </p:cNvPr>
          <p:cNvSpPr txBox="1">
            <a:spLocks noGrp="1"/>
          </p:cNvSpPr>
          <p:nvPr>
            <p:ph type="sldNum" sz="quarter" idx="8"/>
          </p:nvPr>
        </p:nvSpPr>
        <p:spPr/>
        <p:txBody>
          <a:bodyPr/>
          <a:lstStyle>
            <a:lvl1pPr>
              <a:defRPr/>
            </a:lvl1pPr>
          </a:lstStyle>
          <a:p>
            <a:pPr lvl="0"/>
            <a:fld id="{8669C144-E23D-4E5C-91AF-67601BAE484C}" type="slidenum">
              <a:t>‹#›</a:t>
            </a:fld>
            <a:endParaRPr lang="en-US"/>
          </a:p>
        </p:txBody>
      </p:sp>
    </p:spTree>
    <p:extLst>
      <p:ext uri="{BB962C8B-B14F-4D97-AF65-F5344CB8AC3E}">
        <p14:creationId xmlns:p14="http://schemas.microsoft.com/office/powerpoint/2010/main" val="273056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5334-1361-4C00-A254-0FDF9DD1317B}"/>
              </a:ext>
            </a:extLst>
          </p:cNvPr>
          <p:cNvSpPr txBox="1">
            <a:spLocks noGrp="1"/>
          </p:cNvSpPr>
          <p:nvPr>
            <p:ph type="title"/>
          </p:nvPr>
        </p:nvSpPr>
        <p:spPr>
          <a:xfrm>
            <a:off x="2589215" y="4800600"/>
            <a:ext cx="8915400"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D0FFB4D3-C50C-42E0-92B5-69492CEFB645}"/>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360BD250-DBFE-4285-9E10-5ED85D68FD03}"/>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2E753E2F-47FF-4CA3-B036-90F22D8F25E3}"/>
              </a:ext>
            </a:extLst>
          </p:cNvPr>
          <p:cNvSpPr txBox="1">
            <a:spLocks noGrp="1"/>
          </p:cNvSpPr>
          <p:nvPr>
            <p:ph type="dt" sz="half" idx="7"/>
          </p:nvPr>
        </p:nvSpPr>
        <p:spPr/>
        <p:txBody>
          <a:bodyPr/>
          <a:lstStyle>
            <a:lvl1pPr>
              <a:defRPr/>
            </a:lvl1pPr>
          </a:lstStyle>
          <a:p>
            <a:pPr lvl="0"/>
            <a:fld id="{9E067A48-0F05-4F55-97FB-91512033DAC1}" type="datetime1">
              <a:rPr lang="en-US"/>
              <a:pPr lvl="0"/>
              <a:t>6/7/2022</a:t>
            </a:fld>
            <a:endParaRPr lang="en-US"/>
          </a:p>
        </p:txBody>
      </p:sp>
      <p:sp>
        <p:nvSpPr>
          <p:cNvPr id="6" name="Footer Placeholder 5">
            <a:extLst>
              <a:ext uri="{FF2B5EF4-FFF2-40B4-BE49-F238E27FC236}">
                <a16:creationId xmlns:a16="http://schemas.microsoft.com/office/drawing/2014/main" id="{7FAE163B-718B-45C9-A997-EB8AAB6203A9}"/>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6EE81A5C-6A9D-4949-94AE-1C754BCFD45E}"/>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E0F157ED-82F5-4FC3-B0BD-D025EB4CB84F}"/>
              </a:ext>
            </a:extLst>
          </p:cNvPr>
          <p:cNvSpPr txBox="1">
            <a:spLocks noGrp="1"/>
          </p:cNvSpPr>
          <p:nvPr>
            <p:ph type="sldNum" sz="quarter" idx="8"/>
          </p:nvPr>
        </p:nvSpPr>
        <p:spPr>
          <a:xfrm>
            <a:off x="531815" y="4983086"/>
            <a:ext cx="779763" cy="365129"/>
          </a:xfrm>
        </p:spPr>
        <p:txBody>
          <a:bodyPr/>
          <a:lstStyle>
            <a:lvl1pPr>
              <a:defRPr/>
            </a:lvl1pPr>
          </a:lstStyle>
          <a:p>
            <a:pPr lvl="0"/>
            <a:fld id="{87EA28A1-31E8-41A0-A2BB-CECAC154115D}" type="slidenum">
              <a:t>‹#›</a:t>
            </a:fld>
            <a:endParaRPr lang="en-US"/>
          </a:p>
        </p:txBody>
      </p:sp>
    </p:spTree>
    <p:extLst>
      <p:ext uri="{BB962C8B-B14F-4D97-AF65-F5344CB8AC3E}">
        <p14:creationId xmlns:p14="http://schemas.microsoft.com/office/powerpoint/2010/main" val="66293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4BC21C30-B741-406D-9D29-135DEB67FCF2}"/>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C016A769-786E-41CD-941B-60F36A1915F1}"/>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 f4 0 f2"/>
                <a:gd name="f26" fmla="+- f3 0 f2"/>
                <a:gd name="f27" fmla="*/ f26 1 22"/>
                <a:gd name="f28" fmla="*/ f25 1 136"/>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Freeform 12">
              <a:extLst>
                <a:ext uri="{FF2B5EF4-FFF2-40B4-BE49-F238E27FC236}">
                  <a16:creationId xmlns:a16="http://schemas.microsoft.com/office/drawing/2014/main" id="{8605C819-11ED-415C-AE3B-E80EB1A6ADF0}"/>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 f4 0 f2"/>
                <a:gd name="f38" fmla="+- f3 0 f2"/>
                <a:gd name="f39" fmla="*/ f38 1 140"/>
                <a:gd name="f40" fmla="*/ f37 1 504"/>
                <a:gd name="f41" fmla="*/ 0 1 f39"/>
                <a:gd name="f42" fmla="*/ f3 1 f39"/>
                <a:gd name="f43" fmla="*/ 0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Freeform 13">
              <a:extLst>
                <a:ext uri="{FF2B5EF4-FFF2-40B4-BE49-F238E27FC236}">
                  <a16:creationId xmlns:a16="http://schemas.microsoft.com/office/drawing/2014/main" id="{E492F875-A159-48D3-80D7-26F85F8B89C4}"/>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 f4 0 f2"/>
                <a:gd name="f35" fmla="+- f3 0 f2"/>
                <a:gd name="f36" fmla="*/ f35 1 132"/>
                <a:gd name="f37" fmla="*/ f34 1 308"/>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Freeform 14">
              <a:extLst>
                <a:ext uri="{FF2B5EF4-FFF2-40B4-BE49-F238E27FC236}">
                  <a16:creationId xmlns:a16="http://schemas.microsoft.com/office/drawing/2014/main" id="{A45EF0BE-CE22-43B0-B00E-33C67990E860}"/>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 f4 0 f2"/>
                <a:gd name="f15" fmla="+- f3 0 f2"/>
                <a:gd name="f16" fmla="*/ f15 1 37"/>
                <a:gd name="f17" fmla="*/ f14 1 7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Freeform 15">
              <a:extLst>
                <a:ext uri="{FF2B5EF4-FFF2-40B4-BE49-F238E27FC236}">
                  <a16:creationId xmlns:a16="http://schemas.microsoft.com/office/drawing/2014/main" id="{7C3F7CF5-4283-4E1B-9FCF-F437BB22B38B}"/>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 f4 0 f2"/>
                <a:gd name="f60" fmla="+- f3 0 f2"/>
                <a:gd name="f61" fmla="*/ f60 1 178"/>
                <a:gd name="f62" fmla="*/ f59 1 722"/>
                <a:gd name="f63" fmla="*/ 0 1 f61"/>
                <a:gd name="f64" fmla="*/ f3 1 f61"/>
                <a:gd name="f65" fmla="*/ 0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Freeform 16">
              <a:extLst>
                <a:ext uri="{FF2B5EF4-FFF2-40B4-BE49-F238E27FC236}">
                  <a16:creationId xmlns:a16="http://schemas.microsoft.com/office/drawing/2014/main" id="{6377C725-6AA0-4326-A80F-31CDC0CDD2EF}"/>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 f4 0 f2"/>
                <a:gd name="f39" fmla="+- f3 0 f2"/>
                <a:gd name="f40" fmla="*/ f39 1 23"/>
                <a:gd name="f41" fmla="*/ f38 1 635"/>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17">
              <a:extLst>
                <a:ext uri="{FF2B5EF4-FFF2-40B4-BE49-F238E27FC236}">
                  <a16:creationId xmlns:a16="http://schemas.microsoft.com/office/drawing/2014/main" id="{FE415577-EEF4-4ACC-9D0F-80C4BF87470E}"/>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18">
              <a:extLst>
                <a:ext uri="{FF2B5EF4-FFF2-40B4-BE49-F238E27FC236}">
                  <a16:creationId xmlns:a16="http://schemas.microsoft.com/office/drawing/2014/main" id="{61332FE3-2ADB-4CDD-AC03-3CFBB09E6983}"/>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 f4 0 f2"/>
                <a:gd name="f48" fmla="+- f3 0 f2"/>
                <a:gd name="f49" fmla="*/ f48 1 41"/>
                <a:gd name="f50" fmla="*/ f47 1 222"/>
                <a:gd name="f51" fmla="*/ 0 1 f49"/>
                <a:gd name="f52" fmla="*/ f3 1 f49"/>
                <a:gd name="f53" fmla="*/ 0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19">
              <a:extLst>
                <a:ext uri="{FF2B5EF4-FFF2-40B4-BE49-F238E27FC236}">
                  <a16:creationId xmlns:a16="http://schemas.microsoft.com/office/drawing/2014/main" id="{B70DAB6C-F261-4CFA-A5ED-21148E110473}"/>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 f4 0 f2"/>
                <a:gd name="f87" fmla="+- f3 0 f2"/>
                <a:gd name="f88" fmla="*/ f87 1 450"/>
                <a:gd name="f89" fmla="*/ f86 1 878"/>
                <a:gd name="f90" fmla="*/ 0 1 f88"/>
                <a:gd name="f91" fmla="*/ f3 1 f88"/>
                <a:gd name="f92" fmla="*/ 0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20">
              <a:extLst>
                <a:ext uri="{FF2B5EF4-FFF2-40B4-BE49-F238E27FC236}">
                  <a16:creationId xmlns:a16="http://schemas.microsoft.com/office/drawing/2014/main" id="{C192410D-1CD9-4850-A0A1-AAAF8968052B}"/>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 f4 0 f2"/>
                <a:gd name="f15" fmla="+- f3 0 f2"/>
                <a:gd name="f16" fmla="*/ f15 1 35"/>
                <a:gd name="f17" fmla="*/ f14 1 7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 name="Freeform 21">
              <a:extLst>
                <a:ext uri="{FF2B5EF4-FFF2-40B4-BE49-F238E27FC236}">
                  <a16:creationId xmlns:a16="http://schemas.microsoft.com/office/drawing/2014/main" id="{286A492A-08F1-408C-87D4-186F4A099FCF}"/>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 f4 0 f2"/>
                <a:gd name="f25" fmla="+- f3 0 f2"/>
                <a:gd name="f26" fmla="*/ f25 1 8"/>
                <a:gd name="f27" fmla="*/ f24 1 48"/>
                <a:gd name="f28" fmla="*/ 0 1 f26"/>
                <a:gd name="f29" fmla="*/ f3 1 f26"/>
                <a:gd name="f30" fmla="*/ 0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 name="Freeform 22">
              <a:extLst>
                <a:ext uri="{FF2B5EF4-FFF2-40B4-BE49-F238E27FC236}">
                  <a16:creationId xmlns:a16="http://schemas.microsoft.com/office/drawing/2014/main" id="{FE6703D9-1CEB-405A-9750-F1908B6A3606}"/>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 f4 0 f2"/>
                <a:gd name="f35" fmla="+- f3 0 f2"/>
                <a:gd name="f36" fmla="*/ f35 1 52"/>
                <a:gd name="f37" fmla="*/ f34 1 135"/>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5" name="Group 9">
            <a:extLst>
              <a:ext uri="{FF2B5EF4-FFF2-40B4-BE49-F238E27FC236}">
                <a16:creationId xmlns:a16="http://schemas.microsoft.com/office/drawing/2014/main" id="{B8727759-50D1-4FCF-86D8-8E0981A8FD93}"/>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A149AC51-E0FD-43DB-91E4-B7CD5562A902}"/>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 f4 0 f2"/>
                <a:gd name="f65" fmla="+- f3 0 f2"/>
                <a:gd name="f66" fmla="*/ f65 1 103"/>
                <a:gd name="f67" fmla="*/ f64 1 920"/>
                <a:gd name="f68" fmla="*/ 0 1 f66"/>
                <a:gd name="f69" fmla="*/ f3 1 f66"/>
                <a:gd name="f70" fmla="*/ 0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7" name="Freeform 28">
              <a:extLst>
                <a:ext uri="{FF2B5EF4-FFF2-40B4-BE49-F238E27FC236}">
                  <a16:creationId xmlns:a16="http://schemas.microsoft.com/office/drawing/2014/main" id="{0249DDBA-9887-412B-A807-954644857107}"/>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 f4 0 f2"/>
                <a:gd name="f39" fmla="+- f3 0 f2"/>
                <a:gd name="f40" fmla="*/ f39 1 88"/>
                <a:gd name="f41" fmla="*/ f38 1 330"/>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Freeform 29">
              <a:extLst>
                <a:ext uri="{FF2B5EF4-FFF2-40B4-BE49-F238E27FC236}">
                  <a16:creationId xmlns:a16="http://schemas.microsoft.com/office/drawing/2014/main" id="{28AB5580-B6D9-400F-91DC-A2B2CD88655D}"/>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 f5 0 f3"/>
                <a:gd name="f39" fmla="+- f4 0 f3"/>
                <a:gd name="f40" fmla="*/ f39 1 90"/>
                <a:gd name="f41" fmla="*/ f38 1 207"/>
                <a:gd name="f42" fmla="*/ 0 1 f40"/>
                <a:gd name="f43" fmla="*/ f4 1 f40"/>
                <a:gd name="f44" fmla="*/ 0 1 f41"/>
                <a:gd name="f45" fmla="*/ f5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Freeform 30">
              <a:extLst>
                <a:ext uri="{FF2B5EF4-FFF2-40B4-BE49-F238E27FC236}">
                  <a16:creationId xmlns:a16="http://schemas.microsoft.com/office/drawing/2014/main" id="{CA0618CB-5F55-4FED-9661-5536EBC0A78B}"/>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 f4 0 f2"/>
                <a:gd name="f63" fmla="+- f3 0 f2"/>
                <a:gd name="f64" fmla="*/ f63 1 115"/>
                <a:gd name="f65" fmla="*/ f62 1 467"/>
                <a:gd name="f66" fmla="*/ 0 1 f64"/>
                <a:gd name="f67" fmla="*/ f3 1 f64"/>
                <a:gd name="f68" fmla="*/ 0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 name="Freeform 31">
              <a:extLst>
                <a:ext uri="{FF2B5EF4-FFF2-40B4-BE49-F238E27FC236}">
                  <a16:creationId xmlns:a16="http://schemas.microsoft.com/office/drawing/2014/main" id="{7D2FEF69-3731-40B7-9678-C11D75529A63}"/>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 f4 0 f2"/>
                <a:gd name="f49" fmla="+- f3 0 f2"/>
                <a:gd name="f50" fmla="*/ f49 1 36"/>
                <a:gd name="f51" fmla="*/ f48 1 633"/>
                <a:gd name="f52" fmla="*/ 0 1 f50"/>
                <a:gd name="f53" fmla="*/ f3 1 f50"/>
                <a:gd name="f54" fmla="*/ 0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1" name="Freeform 32">
              <a:extLst>
                <a:ext uri="{FF2B5EF4-FFF2-40B4-BE49-F238E27FC236}">
                  <a16:creationId xmlns:a16="http://schemas.microsoft.com/office/drawing/2014/main" id="{A82093BB-2AD1-4CB3-AC6C-804EBB21AB74}"/>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 f4 0 f2"/>
                <a:gd name="f15" fmla="+- f3 0 f2"/>
                <a:gd name="f16" fmla="*/ f15 1 28"/>
                <a:gd name="f17" fmla="*/ f14 1 5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2" name="Freeform 33">
              <a:extLst>
                <a:ext uri="{FF2B5EF4-FFF2-40B4-BE49-F238E27FC236}">
                  <a16:creationId xmlns:a16="http://schemas.microsoft.com/office/drawing/2014/main" id="{EFB31ADE-261B-4819-8441-645D96FAD3D9}"/>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3" name="Freeform 34">
              <a:extLst>
                <a:ext uri="{FF2B5EF4-FFF2-40B4-BE49-F238E27FC236}">
                  <a16:creationId xmlns:a16="http://schemas.microsoft.com/office/drawing/2014/main" id="{C01F45A2-BC4C-4A52-8F2F-60CF28F7D34B}"/>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 f4 0 f2"/>
                <a:gd name="f82" fmla="+- f3 0 f2"/>
                <a:gd name="f83" fmla="*/ f82 1 294"/>
                <a:gd name="f84" fmla="*/ f81 1 568"/>
                <a:gd name="f85" fmla="*/ 0 1 f83"/>
                <a:gd name="f86" fmla="*/ f3 1 f83"/>
                <a:gd name="f87" fmla="*/ 0 1 f84"/>
                <a:gd name="f88" fmla="*/ f4 1 f84"/>
                <a:gd name="f89" fmla="*/ f85 f79 1"/>
                <a:gd name="f90" fmla="*/ f86 f79 1"/>
                <a:gd name="f91" fmla="*/ f88 f80 1"/>
                <a:gd name="f92" fmla="*/ f87 f80 1"/>
              </a:gdLst>
              <a:ahLst/>
              <a:cxnLst>
                <a:cxn ang="3cd4">
                  <a:pos x="hc" y="t"/>
                </a:cxn>
                <a:cxn ang="0">
                  <a:pos x="r" y="vc"/>
                </a:cxn>
                <a:cxn ang="cd4">
                  <a:pos x="hc" y="b"/>
                </a:cxn>
                <a:cxn ang="cd2">
                  <a:pos x="l" y="vc"/>
                </a:cxn>
              </a:cxnLst>
              <a:rect l="f89" t="f92" r="f90" b="f91"/>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4" name="Freeform 35">
              <a:extLst>
                <a:ext uri="{FF2B5EF4-FFF2-40B4-BE49-F238E27FC236}">
                  <a16:creationId xmlns:a16="http://schemas.microsoft.com/office/drawing/2014/main" id="{54618CDA-C1F7-4F91-BFC2-B8E565220828}"/>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 f4 0 f2"/>
                <a:gd name="f15" fmla="+- f3 0 f2"/>
                <a:gd name="f16" fmla="*/ f15 1 25"/>
                <a:gd name="f17" fmla="*/ f14 1 5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5" name="Freeform 36">
              <a:extLst>
                <a:ext uri="{FF2B5EF4-FFF2-40B4-BE49-F238E27FC236}">
                  <a16:creationId xmlns:a16="http://schemas.microsoft.com/office/drawing/2014/main" id="{FB2D67EF-6240-469B-BBC2-4A6BD5D0C0A3}"/>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 f4 0 f2"/>
                <a:gd name="f36" fmla="+- f3 0 f2"/>
                <a:gd name="f37" fmla="*/ f36 1 29"/>
                <a:gd name="f38" fmla="*/ f35 1 141"/>
                <a:gd name="f39" fmla="*/ 0 1 f37"/>
                <a:gd name="f40" fmla="*/ f3 1 f37"/>
                <a:gd name="f41" fmla="*/ 0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6" name="Freeform 37">
              <a:extLst>
                <a:ext uri="{FF2B5EF4-FFF2-40B4-BE49-F238E27FC236}">
                  <a16:creationId xmlns:a16="http://schemas.microsoft.com/office/drawing/2014/main" id="{E4A4F375-F640-4E05-967A-3C5FE16B3753}"/>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 f4 0 f2"/>
                <a:gd name="f26" fmla="+- f3 0 f2"/>
                <a:gd name="f27" fmla="*/ f26 1 8"/>
                <a:gd name="f28" fmla="*/ f25 1 48"/>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7" name="Freeform 38">
              <a:extLst>
                <a:ext uri="{FF2B5EF4-FFF2-40B4-BE49-F238E27FC236}">
                  <a16:creationId xmlns:a16="http://schemas.microsoft.com/office/drawing/2014/main" id="{0063F5EE-D0AD-40EB-ACC6-5E6428007634}"/>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 f4 0 f2"/>
                <a:gd name="f35" fmla="+- f3 0 f2"/>
                <a:gd name="f36" fmla="*/ f35 1 44"/>
                <a:gd name="f37" fmla="*/ f34 1 111"/>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28" name="Rectangle 6">
            <a:extLst>
              <a:ext uri="{FF2B5EF4-FFF2-40B4-BE49-F238E27FC236}">
                <a16:creationId xmlns:a16="http://schemas.microsoft.com/office/drawing/2014/main" id="{97A9EC10-21F1-4E81-B843-1EE885F7719C}"/>
              </a:ext>
            </a:extLst>
          </p:cNvPr>
          <p:cNvSpPr/>
          <p:nvPr/>
        </p:nvSpPr>
        <p:spPr>
          <a:xfrm>
            <a:off x="0" y="0"/>
            <a:ext cx="182880" cy="6858000"/>
          </a:xfrm>
          <a:prstGeom prst="rect">
            <a:avLst/>
          </a:pr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9" name="Title Placeholder 1">
            <a:extLst>
              <a:ext uri="{FF2B5EF4-FFF2-40B4-BE49-F238E27FC236}">
                <a16:creationId xmlns:a16="http://schemas.microsoft.com/office/drawing/2014/main" id="{2B622E7A-44D4-4634-91AF-1DA89D963BD7}"/>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0" name="Text Placeholder 2">
            <a:extLst>
              <a:ext uri="{FF2B5EF4-FFF2-40B4-BE49-F238E27FC236}">
                <a16:creationId xmlns:a16="http://schemas.microsoft.com/office/drawing/2014/main" id="{F08C2DCB-8ED4-422D-8C5A-C40508D92394}"/>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Date Placeholder 3">
            <a:extLst>
              <a:ext uri="{FF2B5EF4-FFF2-40B4-BE49-F238E27FC236}">
                <a16:creationId xmlns:a16="http://schemas.microsoft.com/office/drawing/2014/main" id="{16950987-1362-49E1-80D4-DA1EDF7293FA}"/>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49EEFA0B-4552-4C95-97FA-8993150B1874}" type="datetime1">
              <a:rPr lang="en-US"/>
              <a:pPr lvl="0"/>
              <a:t>6/7/2022</a:t>
            </a:fld>
            <a:endParaRPr lang="en-US"/>
          </a:p>
        </p:txBody>
      </p:sp>
      <p:sp>
        <p:nvSpPr>
          <p:cNvPr id="32" name="Footer Placeholder 4">
            <a:extLst>
              <a:ext uri="{FF2B5EF4-FFF2-40B4-BE49-F238E27FC236}">
                <a16:creationId xmlns:a16="http://schemas.microsoft.com/office/drawing/2014/main" id="{96CA2B12-E108-4313-95FD-807A0B232EFF}"/>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endParaRPr lang="en-US"/>
          </a:p>
        </p:txBody>
      </p:sp>
      <p:sp>
        <p:nvSpPr>
          <p:cNvPr id="33" name="Slide Number Placeholder 5">
            <a:extLst>
              <a:ext uri="{FF2B5EF4-FFF2-40B4-BE49-F238E27FC236}">
                <a16:creationId xmlns:a16="http://schemas.microsoft.com/office/drawing/2014/main" id="{0675F240-4332-4F6D-8348-3B189010F739}"/>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46695817-8066-4989-91C2-FDB57521E85F}"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en-US"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en-US"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amon@herts.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T9LrrPCy_I" TargetMode="External"/><Relationship Id="rId2" Type="http://schemas.openxmlformats.org/officeDocument/2006/relationships/hyperlink" Target="https://www.youtube.com/watch?v=bcO0qrTYf2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bcO0qrTYf2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Shoulder_dystoci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8C6B-148F-4CA4-97D2-2F18EEA0F2A1}"/>
              </a:ext>
            </a:extLst>
          </p:cNvPr>
          <p:cNvSpPr txBox="1">
            <a:spLocks noGrp="1"/>
          </p:cNvSpPr>
          <p:nvPr>
            <p:ph type="title"/>
          </p:nvPr>
        </p:nvSpPr>
        <p:spPr>
          <a:xfrm>
            <a:off x="2592927" y="624105"/>
            <a:ext cx="8911687" cy="5287115"/>
          </a:xfrm>
        </p:spPr>
        <p:txBody>
          <a:bodyPr anchorCtr="1">
            <a:normAutofit fontScale="90000"/>
          </a:bodyPr>
          <a:lstStyle/>
          <a:p>
            <a:pPr lvl="0" algn="ctr"/>
            <a:br>
              <a:rPr lang="en-US" dirty="0"/>
            </a:br>
            <a:br>
              <a:rPr lang="en-US" dirty="0"/>
            </a:br>
            <a:r>
              <a:rPr lang="en-US" b="1" dirty="0"/>
              <a:t>The Place of Shared Decision Making (SDM)  </a:t>
            </a:r>
            <a:br>
              <a:rPr lang="en-US" b="1" dirty="0"/>
            </a:br>
            <a:r>
              <a:rPr lang="en-US" b="1" dirty="0"/>
              <a:t>in Social Work Practice</a:t>
            </a:r>
            <a:br>
              <a:rPr lang="en-US" b="1" dirty="0"/>
            </a:br>
            <a:br>
              <a:rPr lang="en-US" b="1" dirty="0"/>
            </a:br>
            <a:r>
              <a:rPr lang="en-US" b="1" dirty="0"/>
              <a:t>Prof. Shulamit Ramon</a:t>
            </a:r>
            <a:br>
              <a:rPr lang="en-US" b="1" dirty="0"/>
            </a:br>
            <a:r>
              <a:rPr lang="en-US" b="1" dirty="0">
                <a:hlinkClick r:id="rId3"/>
              </a:rPr>
              <a:t>s.ramon@herts.ac.uk</a:t>
            </a:r>
            <a:br>
              <a:rPr lang="en-US" b="1" dirty="0"/>
            </a:br>
            <a:br>
              <a:rPr lang="en-US" b="1" dirty="0"/>
            </a:br>
            <a:br>
              <a:rPr lang="en-US" b="1" dirty="0"/>
            </a:br>
            <a:r>
              <a:rPr lang="en-US" b="1" dirty="0"/>
              <a:t>14</a:t>
            </a:r>
            <a:r>
              <a:rPr lang="en-US" b="1" baseline="30000" dirty="0"/>
              <a:t>th</a:t>
            </a:r>
            <a:r>
              <a:rPr lang="en-US" b="1" dirty="0"/>
              <a:t> June 2022                 </a:t>
            </a:r>
            <a:br>
              <a:rPr lang="en-US" b="1" dirty="0"/>
            </a:br>
            <a:br>
              <a:rPr lang="en-US" b="1"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4D9A4FC9-D20A-4C9C-B90E-FDDC435D597A}"/>
              </a:ext>
            </a:extLst>
          </p:cNvPr>
          <p:cNvSpPr txBox="1">
            <a:spLocks noGrp="1"/>
          </p:cNvSpPr>
          <p:nvPr>
            <p:ph idx="1"/>
          </p:nvPr>
        </p:nvSpPr>
        <p:spPr>
          <a:xfrm>
            <a:off x="2452585" y="10031278"/>
            <a:ext cx="8835527" cy="45720"/>
          </a:xfrm>
        </p:spPr>
        <p:txBody>
          <a:bodyPr>
            <a:normAutofit fontScale="25000" lnSpcReduction="20000"/>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C67C23-5889-4A8F-B2E8-2B7A4E74835E}"/>
              </a:ext>
            </a:extLst>
          </p:cNvPr>
          <p:cNvSpPr>
            <a:spLocks noGrp="1"/>
          </p:cNvSpPr>
          <p:nvPr>
            <p:ph type="title"/>
          </p:nvPr>
        </p:nvSpPr>
        <p:spPr>
          <a:xfrm>
            <a:off x="524256" y="583616"/>
            <a:ext cx="3722141" cy="5520579"/>
          </a:xfrm>
        </p:spPr>
        <p:txBody>
          <a:bodyPr>
            <a:normAutofit/>
          </a:bodyPr>
          <a:lstStyle/>
          <a:p>
            <a:r>
              <a:rPr lang="en-GB">
                <a:solidFill>
                  <a:srgbClr val="FFFFFF"/>
                </a:solidFill>
              </a:rPr>
              <a:t>The Three Talks Model: advantages and disadvantages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F260A1-C274-4FFD-9C5F-64DB6957699D}"/>
              </a:ext>
            </a:extLst>
          </p:cNvPr>
          <p:cNvSpPr>
            <a:spLocks noGrp="1"/>
          </p:cNvSpPr>
          <p:nvPr>
            <p:ph idx="1"/>
          </p:nvPr>
        </p:nvSpPr>
        <p:spPr>
          <a:xfrm>
            <a:off x="4934269" y="583616"/>
            <a:ext cx="6594189" cy="5520579"/>
          </a:xfrm>
        </p:spPr>
        <p:txBody>
          <a:bodyPr anchor="ctr">
            <a:normAutofit/>
          </a:bodyPr>
          <a:lstStyle/>
          <a:p>
            <a:r>
              <a:rPr lang="en-GB" b="1">
                <a:solidFill>
                  <a:srgbClr val="FFFFFF"/>
                </a:solidFill>
              </a:rPr>
              <a:t>This is the most frequently used approach, where the focus is on the process of SDM.</a:t>
            </a:r>
          </a:p>
          <a:p>
            <a:r>
              <a:rPr lang="en-GB" b="1">
                <a:solidFill>
                  <a:srgbClr val="FFFFFF"/>
                </a:solidFill>
              </a:rPr>
              <a:t>It has the advantage of being simple</a:t>
            </a:r>
          </a:p>
          <a:p>
            <a:r>
              <a:rPr lang="en-GB" b="1">
                <a:solidFill>
                  <a:srgbClr val="FFFFFF"/>
                </a:solidFill>
              </a:rPr>
              <a:t>The Three Questions tool</a:t>
            </a:r>
          </a:p>
          <a:p>
            <a:r>
              <a:rPr lang="en-GB" b="1">
                <a:solidFill>
                  <a:srgbClr val="FFFFFF"/>
                </a:solidFill>
              </a:rPr>
              <a:t>Used in physical ill health but also in mental health </a:t>
            </a:r>
          </a:p>
          <a:p>
            <a:r>
              <a:rPr lang="en-GB" b="1">
                <a:solidFill>
                  <a:srgbClr val="FFFFFF"/>
                </a:solidFill>
              </a:rPr>
              <a:t>Has considerable research evidence internationally</a:t>
            </a:r>
          </a:p>
          <a:p>
            <a:r>
              <a:rPr lang="en-GB" b="1">
                <a:solidFill>
                  <a:srgbClr val="FFFFFF"/>
                </a:solidFill>
              </a:rPr>
              <a:t> Recognition that SDM requires shift in power and control over the</a:t>
            </a:r>
          </a:p>
          <a:p>
            <a:pPr marL="0" indent="0">
              <a:buNone/>
            </a:pPr>
            <a:r>
              <a:rPr lang="en-GB" b="1">
                <a:solidFill>
                  <a:srgbClr val="FFFFFF"/>
                </a:solidFill>
              </a:rPr>
              <a:t>      interactive process between the person and the clinician (Elwyn et al, 2017)</a:t>
            </a:r>
          </a:p>
        </p:txBody>
      </p:sp>
    </p:spTree>
    <p:extLst>
      <p:ext uri="{BB962C8B-B14F-4D97-AF65-F5344CB8AC3E}">
        <p14:creationId xmlns:p14="http://schemas.microsoft.com/office/powerpoint/2010/main" val="11118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4F27E3-54AF-49D7-B1FE-516E3F0FD64D}"/>
              </a:ext>
            </a:extLst>
          </p:cNvPr>
          <p:cNvPicPr>
            <a:picLocks noGrp="1" noChangeAspect="1"/>
          </p:cNvPicPr>
          <p:nvPr>
            <p:ph idx="1"/>
          </p:nvPr>
        </p:nvPicPr>
        <p:blipFill>
          <a:blip r:embed="rId2"/>
          <a:stretch>
            <a:fillRect/>
          </a:stretch>
        </p:blipFill>
        <p:spPr>
          <a:xfrm>
            <a:off x="2722683" y="-195263"/>
            <a:ext cx="8648459" cy="6107113"/>
          </a:xfrm>
        </p:spPr>
      </p:pic>
    </p:spTree>
    <p:extLst>
      <p:ext uri="{BB962C8B-B14F-4D97-AF65-F5344CB8AC3E}">
        <p14:creationId xmlns:p14="http://schemas.microsoft.com/office/powerpoint/2010/main" val="362050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77D00A-6955-4E0F-8FCC-5480CE43B52E}"/>
              </a:ext>
            </a:extLst>
          </p:cNvPr>
          <p:cNvPicPr>
            <a:picLocks noGrp="1" noChangeAspect="1"/>
          </p:cNvPicPr>
          <p:nvPr>
            <p:ph idx="1"/>
          </p:nvPr>
        </p:nvPicPr>
        <p:blipFill>
          <a:blip r:embed="rId2"/>
          <a:stretch>
            <a:fillRect/>
          </a:stretch>
        </p:blipFill>
        <p:spPr>
          <a:xfrm>
            <a:off x="1936750" y="187899"/>
            <a:ext cx="8915400" cy="6896540"/>
          </a:xfrm>
        </p:spPr>
      </p:pic>
    </p:spTree>
    <p:extLst>
      <p:ext uri="{BB962C8B-B14F-4D97-AF65-F5344CB8AC3E}">
        <p14:creationId xmlns:p14="http://schemas.microsoft.com/office/powerpoint/2010/main" val="22286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B8BC-E57C-4114-862F-A048389F0FFA}"/>
              </a:ext>
            </a:extLst>
          </p:cNvPr>
          <p:cNvSpPr>
            <a:spLocks noGrp="1"/>
          </p:cNvSpPr>
          <p:nvPr>
            <p:ph type="title"/>
          </p:nvPr>
        </p:nvSpPr>
        <p:spPr/>
        <p:txBody>
          <a:bodyPr/>
          <a:lstStyle/>
          <a:p>
            <a:r>
              <a:rPr lang="en-GB" dirty="0"/>
              <a:t>Application of the Three Talk Model</a:t>
            </a:r>
          </a:p>
        </p:txBody>
      </p:sp>
      <p:sp>
        <p:nvSpPr>
          <p:cNvPr id="3" name="Content Placeholder 2">
            <a:extLst>
              <a:ext uri="{FF2B5EF4-FFF2-40B4-BE49-F238E27FC236}">
                <a16:creationId xmlns:a16="http://schemas.microsoft.com/office/drawing/2014/main" id="{87E7775B-4A16-451A-B465-2E9AD1AED089}"/>
              </a:ext>
            </a:extLst>
          </p:cNvPr>
          <p:cNvSpPr>
            <a:spLocks noGrp="1"/>
          </p:cNvSpPr>
          <p:nvPr>
            <p:ph idx="1"/>
          </p:nvPr>
        </p:nvSpPr>
        <p:spPr/>
        <p:txBody>
          <a:bodyPr/>
          <a:lstStyle/>
          <a:p>
            <a:pPr lvl="0">
              <a:lnSpc>
                <a:spcPct val="70000"/>
              </a:lnSpc>
            </a:pPr>
            <a:r>
              <a:rPr lang="en-GB" b="1" dirty="0"/>
              <a:t>Scenario: Sarah and Michael have experienced addiction problems, as a result their baby daughter is currently looked after by Sarah’s sister (Joanna) and her husband (Peter).</a:t>
            </a:r>
          </a:p>
          <a:p>
            <a:pPr lvl="0">
              <a:lnSpc>
                <a:spcPct val="70000"/>
              </a:lnSpc>
            </a:pPr>
            <a:r>
              <a:rPr lang="en-GB" b="1" dirty="0"/>
              <a:t>Sarah and Michael would like to have their daughter living with them, or at least to have her some of the time</a:t>
            </a:r>
          </a:p>
          <a:p>
            <a:pPr lvl="0">
              <a:lnSpc>
                <a:spcPct val="70000"/>
              </a:lnSpc>
            </a:pPr>
            <a:r>
              <a:rPr lang="en-GB" b="1" dirty="0"/>
              <a:t>You are their social worker. You can understand their wish, but you also cannot allow the baby to be looked after by drug addicted parents, as you have a clear legal mandate to protect children.</a:t>
            </a:r>
          </a:p>
          <a:p>
            <a:pPr lvl="0">
              <a:lnSpc>
                <a:spcPct val="70000"/>
              </a:lnSpc>
            </a:pPr>
            <a:r>
              <a:rPr lang="en-GB" b="1" dirty="0"/>
              <a:t>How do you think the Three Talk Model of SDM would improve the current tense relationships between Sarah, Michael, Joanna and Peter?</a:t>
            </a:r>
          </a:p>
          <a:p>
            <a:pPr lvl="0">
              <a:lnSpc>
                <a:spcPct val="70000"/>
              </a:lnSpc>
            </a:pPr>
            <a:r>
              <a:rPr lang="en-GB" b="1" dirty="0"/>
              <a:t>Team talk: providers and service users</a:t>
            </a:r>
          </a:p>
          <a:p>
            <a:pPr lvl="0">
              <a:lnSpc>
                <a:spcPct val="70000"/>
              </a:lnSpc>
            </a:pPr>
            <a:r>
              <a:rPr lang="en-GB" b="1" dirty="0"/>
              <a:t>Options: baby stays with current carers until the parents stop their addiction; parents visit baby regularly; baby comes to visit parents with her current carers; planning end of addiction stages</a:t>
            </a:r>
          </a:p>
          <a:p>
            <a:pPr lvl="0">
              <a:lnSpc>
                <a:spcPct val="70000"/>
              </a:lnSpc>
            </a:pPr>
            <a:r>
              <a:rPr lang="en-GB" b="1" dirty="0"/>
              <a:t>Deliberations stage; Decision talk</a:t>
            </a:r>
          </a:p>
          <a:p>
            <a:pPr lvl="0">
              <a:lnSpc>
                <a:spcPct val="70000"/>
              </a:lnSpc>
            </a:pPr>
            <a:endParaRPr lang="en-GB" b="1" dirty="0"/>
          </a:p>
          <a:p>
            <a:endParaRPr lang="en-GB" dirty="0"/>
          </a:p>
        </p:txBody>
      </p:sp>
    </p:spTree>
    <p:extLst>
      <p:ext uri="{BB962C8B-B14F-4D97-AF65-F5344CB8AC3E}">
        <p14:creationId xmlns:p14="http://schemas.microsoft.com/office/powerpoint/2010/main" val="176664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D17CE8-77AA-4524-B16C-FE8D515F2C1D}"/>
              </a:ext>
            </a:extLst>
          </p:cNvPr>
          <p:cNvSpPr>
            <a:spLocks noGrp="1"/>
          </p:cNvSpPr>
          <p:nvPr>
            <p:ph type="title"/>
          </p:nvPr>
        </p:nvSpPr>
        <p:spPr>
          <a:xfrm>
            <a:off x="524256" y="583616"/>
            <a:ext cx="3722141" cy="5520579"/>
          </a:xfrm>
        </p:spPr>
        <p:txBody>
          <a:bodyPr>
            <a:normAutofit/>
          </a:bodyPr>
          <a:lstStyle/>
          <a:p>
            <a:r>
              <a:rPr lang="en-GB" dirty="0">
                <a:solidFill>
                  <a:srgbClr val="FFFFFF"/>
                </a:solidFill>
              </a:rPr>
              <a:t>The potential place of a social worker in the scenario</a:t>
            </a:r>
            <a:br>
              <a:rPr lang="en-GB" dirty="0">
                <a:solidFill>
                  <a:srgbClr val="FFFFFF"/>
                </a:solidFill>
              </a:rPr>
            </a:br>
            <a:endParaRPr lang="en-GB" dirty="0">
              <a:solidFill>
                <a:srgbClr val="FFFFFF"/>
              </a:solidFill>
            </a:endParaRP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EB5971-6A88-48EE-B5DE-7DC4CA23A06C}"/>
              </a:ext>
            </a:extLst>
          </p:cNvPr>
          <p:cNvSpPr>
            <a:spLocks noGrp="1"/>
          </p:cNvSpPr>
          <p:nvPr>
            <p:ph idx="1"/>
          </p:nvPr>
        </p:nvSpPr>
        <p:spPr>
          <a:xfrm>
            <a:off x="4934269" y="583616"/>
            <a:ext cx="6594189" cy="5520579"/>
          </a:xfrm>
        </p:spPr>
        <p:txBody>
          <a:bodyPr anchor="ctr">
            <a:normAutofit/>
          </a:bodyPr>
          <a:lstStyle/>
          <a:p>
            <a:r>
              <a:rPr lang="en-GB" b="1">
                <a:solidFill>
                  <a:srgbClr val="FFFFFF"/>
                </a:solidFill>
              </a:rPr>
              <a:t>As co-ordinator of the meeting</a:t>
            </a:r>
          </a:p>
          <a:p>
            <a:r>
              <a:rPr lang="en-GB" b="1">
                <a:solidFill>
                  <a:srgbClr val="FFFFFF"/>
                </a:solidFill>
              </a:rPr>
              <a:t>In encouraging the dialogue between the two couples</a:t>
            </a:r>
          </a:p>
          <a:p>
            <a:r>
              <a:rPr lang="en-GB" b="1">
                <a:solidFill>
                  <a:srgbClr val="FFFFFF"/>
                </a:solidFill>
              </a:rPr>
              <a:t>Invite a social worker to report on the development of the baby</a:t>
            </a:r>
          </a:p>
          <a:p>
            <a:r>
              <a:rPr lang="en-GB" b="1">
                <a:solidFill>
                  <a:srgbClr val="FFFFFF"/>
                </a:solidFill>
              </a:rPr>
              <a:t>Enable the two couples to set an action plan</a:t>
            </a:r>
          </a:p>
          <a:p>
            <a:r>
              <a:rPr lang="en-GB" b="1">
                <a:solidFill>
                  <a:srgbClr val="FFFFFF"/>
                </a:solidFill>
              </a:rPr>
              <a:t>Meeting separately each couple</a:t>
            </a:r>
          </a:p>
        </p:txBody>
      </p:sp>
    </p:spTree>
    <p:extLst>
      <p:ext uri="{BB962C8B-B14F-4D97-AF65-F5344CB8AC3E}">
        <p14:creationId xmlns:p14="http://schemas.microsoft.com/office/powerpoint/2010/main" val="68101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8B57A-87D4-44AF-94C0-C205AB23FB06}"/>
              </a:ext>
            </a:extLst>
          </p:cNvPr>
          <p:cNvSpPr>
            <a:spLocks noGrp="1"/>
          </p:cNvSpPr>
          <p:nvPr>
            <p:ph type="title"/>
          </p:nvPr>
        </p:nvSpPr>
        <p:spPr>
          <a:xfrm>
            <a:off x="838200" y="624568"/>
            <a:ext cx="3766457" cy="5412920"/>
          </a:xfrm>
        </p:spPr>
        <p:txBody>
          <a:bodyPr>
            <a:normAutofit/>
          </a:bodyPr>
          <a:lstStyle/>
          <a:p>
            <a:r>
              <a:rPr lang="en-GB">
                <a:solidFill>
                  <a:srgbClr val="FFFFFF"/>
                </a:solidFill>
              </a:rPr>
              <a:t>Family Group conferences</a:t>
            </a:r>
          </a:p>
        </p:txBody>
      </p:sp>
      <p:sp>
        <p:nvSpPr>
          <p:cNvPr id="3" name="Content Placeholder 2">
            <a:extLst>
              <a:ext uri="{FF2B5EF4-FFF2-40B4-BE49-F238E27FC236}">
                <a16:creationId xmlns:a16="http://schemas.microsoft.com/office/drawing/2014/main" id="{59A1FFDA-CF9E-432E-84D5-D75738776073}"/>
              </a:ext>
            </a:extLst>
          </p:cNvPr>
          <p:cNvSpPr>
            <a:spLocks noGrp="1"/>
          </p:cNvSpPr>
          <p:nvPr>
            <p:ph idx="1"/>
          </p:nvPr>
        </p:nvSpPr>
        <p:spPr>
          <a:xfrm>
            <a:off x="5600700" y="624568"/>
            <a:ext cx="5753098" cy="5412920"/>
          </a:xfrm>
        </p:spPr>
        <p:txBody>
          <a:bodyPr anchor="ctr">
            <a:normAutofit/>
          </a:bodyPr>
          <a:lstStyle/>
          <a:p>
            <a:pPr lvl="0"/>
            <a:r>
              <a:rPr lang="en-GB" sz="2400" b="1" dirty="0"/>
              <a:t>What is Family Group Conference (Ramon, 2021)</a:t>
            </a:r>
          </a:p>
          <a:p>
            <a:pPr lvl="0"/>
            <a:r>
              <a:rPr lang="en-GB" sz="2400" b="1" dirty="0"/>
              <a:t>Established by social workers, mainly in child protection issues, but also in restorative justice and mental health.</a:t>
            </a:r>
          </a:p>
          <a:p>
            <a:pPr lvl="0"/>
            <a:r>
              <a:rPr lang="en-GB" sz="2400" b="1" dirty="0"/>
              <a:t>The process</a:t>
            </a:r>
          </a:p>
          <a:p>
            <a:pPr lvl="0"/>
            <a:r>
              <a:rPr lang="en-GB" sz="2400" b="1" dirty="0"/>
              <a:t>An example of a young girl organising her FGC (with help)</a:t>
            </a:r>
          </a:p>
          <a:p>
            <a:r>
              <a:rPr lang="en-GB" sz="2400"/>
              <a:t>https://www.youtube.com/watch?v=P8Zc8QiJV7Y</a:t>
            </a:r>
            <a:endParaRPr lang="en-GB" sz="2400" dirty="0"/>
          </a:p>
        </p:txBody>
      </p:sp>
    </p:spTree>
    <p:extLst>
      <p:ext uri="{BB962C8B-B14F-4D97-AF65-F5344CB8AC3E}">
        <p14:creationId xmlns:p14="http://schemas.microsoft.com/office/powerpoint/2010/main" val="43486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EC18E6-9A1F-45BC-B575-063889ED1570}"/>
              </a:ext>
            </a:extLst>
          </p:cNvPr>
          <p:cNvSpPr>
            <a:spLocks noGrp="1"/>
          </p:cNvSpPr>
          <p:nvPr>
            <p:ph idx="1"/>
          </p:nvPr>
        </p:nvSpPr>
        <p:spPr>
          <a:xfrm>
            <a:off x="2589215" y="-67733"/>
            <a:ext cx="8915400" cy="6925733"/>
          </a:xfrm>
        </p:spPr>
        <p:txBody>
          <a:bodyPr/>
          <a:lstStyle/>
          <a:p>
            <a:pPr algn="l">
              <a:buFont typeface="Arial" panose="020B0604020202020204" pitchFamily="34" charset="0"/>
              <a:buChar char="•"/>
            </a:pPr>
            <a:r>
              <a:rPr lang="en-GB" b="1" i="0" dirty="0">
                <a:solidFill>
                  <a:srgbClr val="4D4D51"/>
                </a:solidFill>
                <a:effectLst/>
                <a:latin typeface="acumin-pro"/>
              </a:rPr>
              <a:t>The study by </a:t>
            </a:r>
            <a:r>
              <a:rPr lang="en-GB" b="1" i="0" dirty="0" err="1">
                <a:solidFill>
                  <a:srgbClr val="4D4D51"/>
                </a:solidFill>
                <a:effectLst/>
                <a:latin typeface="acumin-pro"/>
              </a:rPr>
              <a:t>Nurmatov</a:t>
            </a:r>
            <a:r>
              <a:rPr lang="en-GB" b="1" i="0" dirty="0">
                <a:solidFill>
                  <a:srgbClr val="4D4D51"/>
                </a:solidFill>
                <a:effectLst/>
                <a:latin typeface="acumin-pro"/>
              </a:rPr>
              <a:t> et al (2020) Impact of shared decision-making family meetings on children’s out-of-home care, family empowerment and satisfaction: A systematic review</a:t>
            </a:r>
          </a:p>
          <a:p>
            <a:pPr algn="l">
              <a:buFont typeface="Arial" panose="020B0604020202020204" pitchFamily="34" charset="0"/>
              <a:buChar char="•"/>
            </a:pPr>
            <a:r>
              <a:rPr lang="en-GB" dirty="0">
                <a:solidFill>
                  <a:srgbClr val="4D4D51"/>
                </a:solidFill>
                <a:latin typeface="acumin-pro"/>
              </a:rPr>
              <a:t>continues to be the most comprehensive one in the context of child protection.</a:t>
            </a:r>
          </a:p>
          <a:p>
            <a:pPr marL="0" indent="0" algn="l">
              <a:buNone/>
            </a:pPr>
            <a:r>
              <a:rPr lang="en-GB" dirty="0">
                <a:solidFill>
                  <a:srgbClr val="4D4D51"/>
                </a:solidFill>
                <a:latin typeface="acumin-pro"/>
              </a:rPr>
              <a:t>      </a:t>
            </a:r>
            <a:r>
              <a:rPr lang="en-GB" b="0" i="0" dirty="0">
                <a:solidFill>
                  <a:srgbClr val="4D4D51"/>
                </a:solidFill>
                <a:effectLst/>
                <a:latin typeface="acumin-pro"/>
              </a:rPr>
              <a:t>This summary focuses on meetings aimed at improving shared-decision making with     families. In the UK, these meetings are often referred to as Family Group Conferences (FGCs). </a:t>
            </a:r>
          </a:p>
          <a:p>
            <a:pPr algn="l">
              <a:buFont typeface="Arial" panose="020B0604020202020204" pitchFamily="34" charset="0"/>
              <a:buChar char="•"/>
            </a:pPr>
            <a:r>
              <a:rPr lang="en-GB" b="0" i="0" dirty="0">
                <a:solidFill>
                  <a:srgbClr val="4D4D51"/>
                </a:solidFill>
                <a:effectLst/>
                <a:latin typeface="acumin-pro"/>
              </a:rPr>
              <a:t>The evidence regarding the effectiveness of shared decision-making is inconclusive. All five of the primary outcomes assessed were rated as having a low to very low strength of evidence</a:t>
            </a:r>
          </a:p>
          <a:p>
            <a:pPr algn="l">
              <a:buFont typeface="Arial" panose="020B0604020202020204" pitchFamily="34" charset="0"/>
              <a:buChar char="•"/>
            </a:pPr>
            <a:r>
              <a:rPr lang="en-GB" b="0" i="0" dirty="0">
                <a:solidFill>
                  <a:srgbClr val="4D4D51"/>
                </a:solidFill>
                <a:effectLst/>
                <a:latin typeface="acumin-pro"/>
              </a:rPr>
              <a:t>However, the results could be interpreted in a positive direction of effectiveness of shared decision-making for prevention of out-of-home care</a:t>
            </a:r>
          </a:p>
          <a:p>
            <a:pPr algn="l">
              <a:buFont typeface="Arial" panose="020B0604020202020204" pitchFamily="34" charset="0"/>
              <a:buChar char="•"/>
            </a:pPr>
            <a:r>
              <a:rPr lang="en-GB" b="0" i="0" dirty="0">
                <a:solidFill>
                  <a:srgbClr val="4D4D51"/>
                </a:solidFill>
                <a:effectLst/>
                <a:latin typeface="acumin-pro"/>
              </a:rPr>
              <a:t>This summary of 32 sources included only two studies from the UK</a:t>
            </a:r>
          </a:p>
          <a:p>
            <a:pPr algn="l">
              <a:buFont typeface="Arial" panose="020B0604020202020204" pitchFamily="34" charset="0"/>
              <a:buChar char="•"/>
            </a:pPr>
            <a:r>
              <a:rPr lang="en-GB" b="0" i="0" dirty="0">
                <a:solidFill>
                  <a:srgbClr val="4D4D51"/>
                </a:solidFill>
                <a:effectLst/>
                <a:latin typeface="acumin-pro"/>
              </a:rPr>
              <a:t>Family participation is a fundamental principle in children’s social care and more work is needed to improve the quality consistency of the services that are designed to achieve this</a:t>
            </a:r>
          </a:p>
          <a:p>
            <a:pPr algn="l">
              <a:buFont typeface="Arial" panose="020B0604020202020204" pitchFamily="34" charset="0"/>
              <a:buChar char="•"/>
            </a:pPr>
            <a:r>
              <a:rPr lang="en-GB" b="0" i="0" dirty="0">
                <a:solidFill>
                  <a:srgbClr val="4D4D51"/>
                </a:solidFill>
                <a:effectLst/>
                <a:latin typeface="acumin-pro"/>
              </a:rPr>
              <a:t>Further research is needed to provide a stronger evidence base for shared decision-making services</a:t>
            </a:r>
          </a:p>
          <a:p>
            <a:endParaRPr lang="en-GB" dirty="0"/>
          </a:p>
        </p:txBody>
      </p:sp>
    </p:spTree>
    <p:extLst>
      <p:ext uri="{BB962C8B-B14F-4D97-AF65-F5344CB8AC3E}">
        <p14:creationId xmlns:p14="http://schemas.microsoft.com/office/powerpoint/2010/main" val="68615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75D91C-FD1A-4E72-87EF-F92A3DDB31D0}"/>
              </a:ext>
            </a:extLst>
          </p:cNvPr>
          <p:cNvSpPr>
            <a:spLocks noGrp="1"/>
          </p:cNvSpPr>
          <p:nvPr>
            <p:ph type="title"/>
          </p:nvPr>
        </p:nvSpPr>
        <p:spPr>
          <a:xfrm>
            <a:off x="1188069" y="381935"/>
            <a:ext cx="4008583" cy="5974414"/>
          </a:xfrm>
        </p:spPr>
        <p:txBody>
          <a:bodyPr anchor="ctr">
            <a:normAutofit/>
          </a:bodyPr>
          <a:lstStyle/>
          <a:p>
            <a:pPr>
              <a:lnSpc>
                <a:spcPct val="90000"/>
              </a:lnSpc>
            </a:pPr>
            <a:r>
              <a:rPr lang="en-GB" sz="4400">
                <a:solidFill>
                  <a:srgbClr val="FFFFFF"/>
                </a:solidFill>
              </a:rPr>
              <a:t>Compare with current UK child protection conferences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A5362EB5-E578-4AFB-9288-24F184127930}"/>
              </a:ext>
            </a:extLst>
          </p:cNvPr>
          <p:cNvSpPr>
            <a:spLocks noGrp="1"/>
          </p:cNvSpPr>
          <p:nvPr>
            <p:ph idx="1"/>
          </p:nvPr>
        </p:nvSpPr>
        <p:spPr>
          <a:xfrm>
            <a:off x="6297233" y="518400"/>
            <a:ext cx="4771607" cy="5837949"/>
          </a:xfrm>
        </p:spPr>
        <p:txBody>
          <a:bodyPr anchor="ctr">
            <a:normAutofit/>
          </a:bodyPr>
          <a:lstStyle/>
          <a:p>
            <a:pPr>
              <a:lnSpc>
                <a:spcPct val="90000"/>
              </a:lnSpc>
            </a:pPr>
            <a:r>
              <a:rPr lang="en-GB" sz="1600">
                <a:solidFill>
                  <a:schemeClr val="tx1">
                    <a:alpha val="80000"/>
                  </a:schemeClr>
                </a:solidFill>
              </a:rPr>
              <a:t>A recent 2021 study of child protection conferences (Richardson Foster et al) in which social workers participate alongside other relevant disciplines, parents and at times children participate, highlights:</a:t>
            </a:r>
          </a:p>
          <a:p>
            <a:pPr>
              <a:lnSpc>
                <a:spcPct val="90000"/>
              </a:lnSpc>
            </a:pPr>
            <a:r>
              <a:rPr lang="en-GB" sz="1600">
                <a:solidFill>
                  <a:schemeClr val="tx1">
                    <a:alpha val="80000"/>
                  </a:schemeClr>
                </a:solidFill>
              </a:rPr>
              <a:t>Low level of child participation</a:t>
            </a:r>
          </a:p>
          <a:p>
            <a:pPr>
              <a:lnSpc>
                <a:spcPct val="90000"/>
              </a:lnSpc>
            </a:pPr>
            <a:r>
              <a:rPr lang="en-GB" sz="1600">
                <a:solidFill>
                  <a:schemeClr val="tx1">
                    <a:alpha val="80000"/>
                  </a:schemeClr>
                </a:solidFill>
              </a:rPr>
              <a:t>Child-focused decision making and planning were rarely achieved</a:t>
            </a:r>
          </a:p>
          <a:p>
            <a:pPr>
              <a:lnSpc>
                <a:spcPct val="90000"/>
              </a:lnSpc>
            </a:pPr>
            <a:r>
              <a:rPr lang="en-GB" sz="1600">
                <a:solidFill>
                  <a:schemeClr val="tx1">
                    <a:alpha val="80000"/>
                  </a:schemeClr>
                </a:solidFill>
              </a:rPr>
              <a:t>Other studies highlight that parents feel accused and unable to express themselves in these meetings</a:t>
            </a:r>
          </a:p>
          <a:p>
            <a:pPr>
              <a:lnSpc>
                <a:spcPct val="90000"/>
              </a:lnSpc>
            </a:pPr>
            <a:r>
              <a:rPr lang="en-GB" sz="1600" b="0" i="0" u="none" strike="noStrike" baseline="0">
                <a:solidFill>
                  <a:schemeClr val="tx1">
                    <a:alpha val="80000"/>
                  </a:schemeClr>
                </a:solidFill>
                <a:latin typeface="Nunito Sans" panose="020B0604020202020204" pitchFamily="2" charset="0"/>
              </a:rPr>
              <a:t>In the majority of cases, families become involved with children’s social care because they are parenting in conditions of adversity, rather than because they have caused or are likely to cause significant harm to their children. We have a shared obligation to help families raise their children. Communities can also play a key role in supporting families, in some cases removing the need for statutory intervention  (McAlister, 2021). </a:t>
            </a:r>
          </a:p>
          <a:p>
            <a:pPr>
              <a:lnSpc>
                <a:spcPct val="90000"/>
              </a:lnSpc>
            </a:pPr>
            <a:endParaRPr lang="en-GB" sz="16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03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51B74AC-8B15-44AA-9ECF-CDA533D0CD74}"/>
              </a:ext>
            </a:extLst>
          </p:cNvPr>
          <p:cNvSpPr>
            <a:spLocks noGrp="1"/>
          </p:cNvSpPr>
          <p:nvPr>
            <p:ph type="title"/>
          </p:nvPr>
        </p:nvSpPr>
        <p:spPr>
          <a:xfrm>
            <a:off x="1188069" y="381935"/>
            <a:ext cx="4008583" cy="5974414"/>
          </a:xfrm>
        </p:spPr>
        <p:txBody>
          <a:bodyPr anchor="ctr">
            <a:normAutofit/>
          </a:bodyPr>
          <a:lstStyle/>
          <a:p>
            <a:pPr>
              <a:lnSpc>
                <a:spcPct val="90000"/>
              </a:lnSpc>
            </a:pPr>
            <a:r>
              <a:rPr lang="en-GB" sz="5000">
                <a:solidFill>
                  <a:srgbClr val="FFFFFF"/>
                </a:solidFill>
              </a:rPr>
              <a:t>Springbank: An example of a closed ward regime: Positive Risk Taking</a:t>
            </a:r>
            <a:br>
              <a:rPr lang="en-GB" sz="5000">
                <a:solidFill>
                  <a:srgbClr val="FFFFFF"/>
                </a:solidFill>
              </a:rPr>
            </a:br>
            <a:endParaRPr lang="en-GB" sz="500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23B056F-5E3B-478B-A163-C7C3259B2200}"/>
              </a:ext>
            </a:extLst>
          </p:cNvPr>
          <p:cNvSpPr>
            <a:spLocks noGrp="1"/>
          </p:cNvSpPr>
          <p:nvPr>
            <p:ph idx="1"/>
          </p:nvPr>
        </p:nvSpPr>
        <p:spPr>
          <a:xfrm>
            <a:off x="6297233" y="518400"/>
            <a:ext cx="4771607" cy="5837949"/>
          </a:xfrm>
        </p:spPr>
        <p:txBody>
          <a:bodyPr anchor="ctr">
            <a:normAutofit/>
          </a:bodyPr>
          <a:lstStyle/>
          <a:p>
            <a:pPr lvl="0"/>
            <a:r>
              <a:rPr lang="en-GB" sz="2000" u="sng">
                <a:solidFill>
                  <a:schemeClr val="tx1">
                    <a:alpha val="80000"/>
                  </a:schemeClr>
                </a:solidFill>
                <a:hlinkClick r:id="rId2"/>
              </a:rPr>
              <a:t>https://www.youtube.com/watch?v=bcO0qrTYf2s</a:t>
            </a:r>
            <a:endParaRPr lang="en-GB" sz="2000">
              <a:solidFill>
                <a:schemeClr val="tx1">
                  <a:alpha val="80000"/>
                </a:schemeClr>
              </a:solidFill>
            </a:endParaRPr>
          </a:p>
          <a:p>
            <a:pPr lvl="0"/>
            <a:r>
              <a:rPr lang="en-GB" sz="2000">
                <a:solidFill>
                  <a:schemeClr val="tx1">
                    <a:alpha val="80000"/>
                  </a:schemeClr>
                </a:solidFill>
              </a:rPr>
              <a:t>BBC</a:t>
            </a:r>
          </a:p>
          <a:p>
            <a:pPr lvl="0"/>
            <a:r>
              <a:rPr lang="en-GB" sz="2000" u="sng">
                <a:solidFill>
                  <a:schemeClr val="tx1">
                    <a:alpha val="80000"/>
                  </a:schemeClr>
                </a:solidFill>
                <a:hlinkClick r:id="rId3"/>
              </a:rPr>
              <a:t>https://www.youtube.com/watch?v=PT9LrrPCy_I</a:t>
            </a:r>
            <a:endParaRPr lang="en-GB" sz="2000">
              <a:solidFill>
                <a:schemeClr val="tx1">
                  <a:alpha val="80000"/>
                </a:schemeClr>
              </a:solidFill>
            </a:endParaRPr>
          </a:p>
          <a:p>
            <a:pPr lvl="0"/>
            <a:r>
              <a:rPr lang="en-GB" sz="2000" u="sng">
                <a:solidFill>
                  <a:schemeClr val="tx1">
                    <a:alpha val="80000"/>
                  </a:schemeClr>
                </a:solidFill>
              </a:rPr>
              <a:t>Jasmin</a:t>
            </a:r>
            <a:endParaRPr lang="en-GB" sz="2000">
              <a:solidFill>
                <a:schemeClr val="tx1">
                  <a:alpha val="80000"/>
                </a:schemeClr>
              </a:solidFill>
            </a:endParaRPr>
          </a:p>
          <a:p>
            <a:pPr lvl="0"/>
            <a:endParaRPr lang="en-GB" sz="2000">
              <a:solidFill>
                <a:schemeClr val="tx1">
                  <a:alpha val="80000"/>
                </a:schemeClr>
              </a:solidFill>
            </a:endParaRPr>
          </a:p>
          <a:p>
            <a:pPr lvl="0"/>
            <a:r>
              <a:rPr lang="en-GB" sz="2000">
                <a:solidFill>
                  <a:schemeClr val="tx1">
                    <a:alpha val="80000"/>
                  </a:schemeClr>
                </a:solidFill>
              </a:rPr>
              <a:t>The background to the decision to apply the SDM approach to this closed ward for women with Borderline Personality Disorder</a:t>
            </a:r>
          </a:p>
          <a:p>
            <a:pPr lvl="0"/>
            <a:r>
              <a:rPr lang="en-GB" sz="2000">
                <a:solidFill>
                  <a:schemeClr val="tx1">
                    <a:alpha val="80000"/>
                  </a:schemeClr>
                </a:solidFill>
              </a:rPr>
              <a:t>How it works</a:t>
            </a:r>
          </a:p>
          <a:p>
            <a:pPr lvl="0"/>
            <a:r>
              <a:rPr lang="en-GB" sz="2000">
                <a:solidFill>
                  <a:schemeClr val="tx1">
                    <a:alpha val="80000"/>
                  </a:schemeClr>
                </a:solidFill>
              </a:rPr>
              <a:t>Key results (Crawford, 2021, risk assessment perspectives)</a:t>
            </a:r>
          </a:p>
          <a:p>
            <a:pPr marL="0" indent="0">
              <a:buNone/>
            </a:pPr>
            <a:endParaRPr lang="en-GB" sz="20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43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CE02-CECC-4FE0-9905-46A7FBB6C152}"/>
              </a:ext>
            </a:extLst>
          </p:cNvPr>
          <p:cNvSpPr>
            <a:spLocks noGrp="1"/>
          </p:cNvSpPr>
          <p:nvPr>
            <p:ph type="title"/>
          </p:nvPr>
        </p:nvSpPr>
        <p:spPr/>
        <p:txBody>
          <a:bodyPr/>
          <a:lstStyle/>
          <a:p>
            <a:r>
              <a:rPr lang="en-GB" dirty="0" err="1"/>
              <a:t>Springbank</a:t>
            </a:r>
            <a:r>
              <a:rPr lang="en-GB" dirty="0"/>
              <a:t> Findings</a:t>
            </a:r>
          </a:p>
        </p:txBody>
      </p:sp>
      <p:pic>
        <p:nvPicPr>
          <p:cNvPr id="5" name="Content Placeholder 4">
            <a:extLst>
              <a:ext uri="{FF2B5EF4-FFF2-40B4-BE49-F238E27FC236}">
                <a16:creationId xmlns:a16="http://schemas.microsoft.com/office/drawing/2014/main" id="{E2D9A33A-DB82-471D-A1F1-6B81008200B0}"/>
              </a:ext>
            </a:extLst>
          </p:cNvPr>
          <p:cNvPicPr>
            <a:picLocks noGrp="1" noChangeAspect="1"/>
          </p:cNvPicPr>
          <p:nvPr>
            <p:ph idx="1"/>
          </p:nvPr>
        </p:nvPicPr>
        <p:blipFill>
          <a:blip r:embed="rId2"/>
          <a:stretch>
            <a:fillRect/>
          </a:stretch>
        </p:blipFill>
        <p:spPr>
          <a:xfrm>
            <a:off x="2589213" y="2137031"/>
            <a:ext cx="8915400" cy="3771387"/>
          </a:xfrm>
        </p:spPr>
      </p:pic>
    </p:spTree>
    <p:extLst>
      <p:ext uri="{BB962C8B-B14F-4D97-AF65-F5344CB8AC3E}">
        <p14:creationId xmlns:p14="http://schemas.microsoft.com/office/powerpoint/2010/main" val="85805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EA9F9-7222-4AFB-AC16-0415EF4606E2}"/>
              </a:ext>
            </a:extLst>
          </p:cNvPr>
          <p:cNvSpPr txBox="1">
            <a:spLocks noGrp="1"/>
          </p:cNvSpPr>
          <p:nvPr>
            <p:ph type="title"/>
          </p:nvPr>
        </p:nvSpPr>
        <p:spPr>
          <a:xfrm>
            <a:off x="838200" y="624568"/>
            <a:ext cx="3766457" cy="5412920"/>
          </a:xfrm>
        </p:spPr>
        <p:txBody>
          <a:bodyPr>
            <a:normAutofit/>
          </a:bodyPr>
          <a:lstStyle/>
          <a:p>
            <a:pPr lvl="0"/>
            <a:r>
              <a:rPr lang="en-GB">
                <a:solidFill>
                  <a:srgbClr val="FFFFFF"/>
                </a:solidFill>
              </a:rPr>
              <a:t>What is Shared Decision Making </a:t>
            </a:r>
          </a:p>
        </p:txBody>
      </p:sp>
      <p:sp>
        <p:nvSpPr>
          <p:cNvPr id="3" name="Content Placeholder 2">
            <a:extLst>
              <a:ext uri="{FF2B5EF4-FFF2-40B4-BE49-F238E27FC236}">
                <a16:creationId xmlns:a16="http://schemas.microsoft.com/office/drawing/2014/main" id="{8D2ACB22-FA0B-4E5F-BAAE-8E1412C68183}"/>
              </a:ext>
            </a:extLst>
          </p:cNvPr>
          <p:cNvSpPr txBox="1">
            <a:spLocks noGrp="1"/>
          </p:cNvSpPr>
          <p:nvPr>
            <p:ph idx="1"/>
          </p:nvPr>
        </p:nvSpPr>
        <p:spPr>
          <a:xfrm>
            <a:off x="5600700" y="624568"/>
            <a:ext cx="5753098" cy="5412920"/>
          </a:xfrm>
        </p:spPr>
        <p:txBody>
          <a:bodyPr anchor="ctr">
            <a:normAutofit/>
          </a:bodyPr>
          <a:lstStyle/>
          <a:p>
            <a:pPr lvl="0">
              <a:lnSpc>
                <a:spcPct val="90000"/>
              </a:lnSpc>
            </a:pPr>
            <a:r>
              <a:rPr lang="en-GB" sz="1300" b="1"/>
              <a:t>Elwyn et al 2014.</a:t>
            </a:r>
          </a:p>
          <a:p>
            <a:pPr marL="0" lvl="0" indent="0">
              <a:lnSpc>
                <a:spcPct val="90000"/>
              </a:lnSpc>
              <a:buNone/>
            </a:pPr>
            <a:r>
              <a:rPr lang="en-US" sz="1300" b="1"/>
              <a:t>SDM is a process of sharing information, experience, and preferences, in which the decision is not known in advance.</a:t>
            </a:r>
          </a:p>
          <a:p>
            <a:pPr marL="0" lvl="0" indent="0">
              <a:lnSpc>
                <a:spcPct val="90000"/>
              </a:lnSpc>
              <a:buNone/>
            </a:pPr>
            <a:endParaRPr lang="en-US" sz="1300" b="1"/>
          </a:p>
          <a:p>
            <a:pPr marL="0" lvl="0" indent="0">
              <a:lnSpc>
                <a:spcPct val="90000"/>
              </a:lnSpc>
              <a:buNone/>
            </a:pPr>
            <a:r>
              <a:rPr lang="en-US" sz="1300" b="1"/>
              <a:t>According to Charles et al Gafni (1999) it entails:</a:t>
            </a:r>
          </a:p>
          <a:p>
            <a:pPr marL="457200" lvl="0" indent="-457200">
              <a:lnSpc>
                <a:spcPct val="90000"/>
              </a:lnSpc>
              <a:buFont typeface="Calibri Light"/>
              <a:buAutoNum type="arabicPeriod"/>
            </a:pPr>
            <a:r>
              <a:rPr lang="en-US" sz="1300" b="1"/>
              <a:t>the inclusion of at least two people, person and service provider, and at times families</a:t>
            </a:r>
          </a:p>
          <a:p>
            <a:pPr marL="457200" lvl="0" indent="-457200">
              <a:lnSpc>
                <a:spcPct val="90000"/>
              </a:lnSpc>
              <a:buFont typeface="Calibri Light"/>
              <a:buAutoNum type="arabicPeriod"/>
            </a:pPr>
            <a:r>
              <a:rPr lang="en-US" sz="1300" b="1"/>
              <a:t>who share information</a:t>
            </a:r>
          </a:p>
          <a:p>
            <a:pPr marL="457200" lvl="0" indent="-457200">
              <a:lnSpc>
                <a:spcPct val="90000"/>
              </a:lnSpc>
              <a:buFont typeface="Calibri Light"/>
              <a:buAutoNum type="arabicPeriod"/>
            </a:pPr>
            <a:r>
              <a:rPr lang="en-US" sz="1300" b="1"/>
              <a:t>take steps to build a consensus about preferred treatment</a:t>
            </a:r>
          </a:p>
          <a:p>
            <a:pPr marL="457200" lvl="0" indent="-457200">
              <a:lnSpc>
                <a:spcPct val="90000"/>
              </a:lnSpc>
              <a:buFont typeface="Calibri Light"/>
              <a:buAutoNum type="arabicPeriod"/>
            </a:pPr>
            <a:r>
              <a:rPr lang="en-US" sz="1300" b="1"/>
              <a:t>reach agreement on the treatment to implement</a:t>
            </a:r>
          </a:p>
          <a:p>
            <a:pPr marL="0" lvl="0" indent="0">
              <a:lnSpc>
                <a:spcPct val="90000"/>
              </a:lnSpc>
              <a:buNone/>
            </a:pPr>
            <a:endParaRPr lang="en-US" sz="1300" b="1"/>
          </a:p>
          <a:p>
            <a:pPr marL="0" lvl="0" indent="0">
              <a:lnSpc>
                <a:spcPct val="90000"/>
              </a:lnSpc>
              <a:buNone/>
            </a:pPr>
            <a:r>
              <a:rPr lang="en-US" sz="1300" b="1"/>
              <a:t>Deegan, Drake and Rapp (2010) add that the two participants are experts, though in different aspects. Service users are expert in experience about themselves who bring to the process experiential knowledge, whereas providers are experts in scientific knowledge.</a:t>
            </a:r>
          </a:p>
          <a:p>
            <a:pPr marL="0" lvl="0" indent="0">
              <a:lnSpc>
                <a:spcPct val="90000"/>
              </a:lnSpc>
              <a:buNone/>
            </a:pPr>
            <a:endParaRPr lang="en-GB" sz="1300" b="1"/>
          </a:p>
          <a:p>
            <a:pPr lvl="0">
              <a:lnSpc>
                <a:spcPct val="90000"/>
              </a:lnSpc>
            </a:pPr>
            <a:endParaRPr lang="en-GB" sz="1300" b="1"/>
          </a:p>
          <a:p>
            <a:pPr lvl="0">
              <a:lnSpc>
                <a:spcPct val="90000"/>
              </a:lnSpc>
            </a:pPr>
            <a:r>
              <a:rPr lang="en-GB" sz="1300" b="1"/>
              <a:t>Necessary preconditions for SDM to take place: Respect, Value, Trust and Honesty</a:t>
            </a:r>
          </a:p>
          <a:p>
            <a:pPr lvl="0">
              <a:lnSpc>
                <a:spcPct val="90000"/>
              </a:lnSpc>
            </a:pPr>
            <a:endParaRPr lang="en-GB"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9F06-8169-435B-B4CA-4CC00DB0AF69}"/>
              </a:ext>
            </a:extLst>
          </p:cNvPr>
          <p:cNvSpPr>
            <a:spLocks noGrp="1"/>
          </p:cNvSpPr>
          <p:nvPr>
            <p:ph type="title"/>
          </p:nvPr>
        </p:nvSpPr>
        <p:spPr/>
        <p:txBody>
          <a:bodyPr/>
          <a:lstStyle/>
          <a:p>
            <a:r>
              <a:rPr lang="en-GB" dirty="0" err="1"/>
              <a:t>Springbank</a:t>
            </a:r>
            <a:r>
              <a:rPr lang="en-GB" dirty="0"/>
              <a:t> results</a:t>
            </a:r>
          </a:p>
        </p:txBody>
      </p:sp>
      <p:pic>
        <p:nvPicPr>
          <p:cNvPr id="5" name="Content Placeholder 4">
            <a:extLst>
              <a:ext uri="{FF2B5EF4-FFF2-40B4-BE49-F238E27FC236}">
                <a16:creationId xmlns:a16="http://schemas.microsoft.com/office/drawing/2014/main" id="{07E72C3E-D6CE-49C0-9D1B-F37529E35B8B}"/>
              </a:ext>
            </a:extLst>
          </p:cNvPr>
          <p:cNvPicPr>
            <a:picLocks noGrp="1" noChangeAspect="1"/>
          </p:cNvPicPr>
          <p:nvPr>
            <p:ph idx="1"/>
          </p:nvPr>
        </p:nvPicPr>
        <p:blipFill>
          <a:blip r:embed="rId2"/>
          <a:stretch>
            <a:fillRect/>
          </a:stretch>
        </p:blipFill>
        <p:spPr>
          <a:xfrm>
            <a:off x="3043628" y="2722880"/>
            <a:ext cx="2357610" cy="2743200"/>
          </a:xfrm>
        </p:spPr>
      </p:pic>
      <p:sp>
        <p:nvSpPr>
          <p:cNvPr id="7" name="TextBox 6">
            <a:extLst>
              <a:ext uri="{FF2B5EF4-FFF2-40B4-BE49-F238E27FC236}">
                <a16:creationId xmlns:a16="http://schemas.microsoft.com/office/drawing/2014/main" id="{17E93E38-0E96-451A-8EE7-2C4040A379B0}"/>
              </a:ext>
            </a:extLst>
          </p:cNvPr>
          <p:cNvSpPr txBox="1"/>
          <p:nvPr/>
        </p:nvSpPr>
        <p:spPr>
          <a:xfrm>
            <a:off x="5960533" y="3228128"/>
            <a:ext cx="6096000" cy="1969770"/>
          </a:xfrm>
          <a:prstGeom prst="rect">
            <a:avLst/>
          </a:prstGeom>
          <a:noFill/>
        </p:spPr>
        <p:txBody>
          <a:bodyPr wrap="square">
            <a:spAutoFit/>
          </a:bodyPr>
          <a:lstStyle/>
          <a:p>
            <a:r>
              <a:rPr lang="en-GB" sz="2000" b="0" i="0" u="none" strike="noStrike" baseline="0" dirty="0">
                <a:solidFill>
                  <a:srgbClr val="00A399"/>
                </a:solidFill>
                <a:latin typeface="Arial" panose="020B0604020202020204" pitchFamily="34" charset="0"/>
              </a:rPr>
              <a:t>Contacts with CPFT</a:t>
            </a:r>
          </a:p>
          <a:p>
            <a:r>
              <a:rPr lang="en-GB" sz="1800" b="0" i="0" u="none" strike="noStrike" baseline="0" dirty="0">
                <a:solidFill>
                  <a:srgbClr val="000000"/>
                </a:solidFill>
                <a:latin typeface="Arial" panose="020B0604020202020204" pitchFamily="34" charset="0"/>
              </a:rPr>
              <a:t>•Average days before admission with CPFT</a:t>
            </a:r>
          </a:p>
          <a:p>
            <a:r>
              <a:rPr lang="en-GB" sz="1600" b="0" i="0" u="none" strike="noStrike" baseline="0" dirty="0">
                <a:solidFill>
                  <a:srgbClr val="000000"/>
                </a:solidFill>
                <a:latin typeface="Arial" panose="020B0604020202020204" pitchFamily="34" charset="0"/>
              </a:rPr>
              <a:t>•1088 days</a:t>
            </a:r>
          </a:p>
          <a:p>
            <a:r>
              <a:rPr lang="en-GB" sz="1800" b="0" i="0" u="none" strike="noStrike" baseline="0" dirty="0">
                <a:solidFill>
                  <a:srgbClr val="000000"/>
                </a:solidFill>
                <a:latin typeface="Arial" panose="020B0604020202020204" pitchFamily="34" charset="0"/>
              </a:rPr>
              <a:t>•Average follow-up period post-discharge</a:t>
            </a:r>
          </a:p>
          <a:p>
            <a:r>
              <a:rPr lang="en-GB" sz="1600" b="0" i="0" u="none" strike="noStrike" baseline="0" dirty="0">
                <a:solidFill>
                  <a:srgbClr val="000000"/>
                </a:solidFill>
                <a:latin typeface="Arial" panose="020B0604020202020204" pitchFamily="34" charset="0"/>
              </a:rPr>
              <a:t>•403 days</a:t>
            </a:r>
          </a:p>
          <a:p>
            <a:r>
              <a:rPr lang="en-GB" sz="1800" b="0" i="0" u="none" strike="noStrike" baseline="0" dirty="0">
                <a:solidFill>
                  <a:srgbClr val="000000"/>
                </a:solidFill>
                <a:latin typeface="Arial" panose="020B0604020202020204" pitchFamily="34" charset="0"/>
              </a:rPr>
              <a:t>•Outcome:</a:t>
            </a:r>
          </a:p>
          <a:p>
            <a:r>
              <a:rPr lang="en-GB" sz="1600" b="0" i="0" u="none" strike="noStrike" baseline="0" dirty="0">
                <a:solidFill>
                  <a:srgbClr val="000000"/>
                </a:solidFill>
                <a:latin typeface="Arial" panose="020B0604020202020204" pitchFamily="34" charset="0"/>
              </a:rPr>
              <a:t>•~60 –90% reduction in contacts after treatment.</a:t>
            </a:r>
          </a:p>
        </p:txBody>
      </p:sp>
    </p:spTree>
    <p:extLst>
      <p:ext uri="{BB962C8B-B14F-4D97-AF65-F5344CB8AC3E}">
        <p14:creationId xmlns:p14="http://schemas.microsoft.com/office/powerpoint/2010/main" val="340538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FFDD-D0A1-49EA-A60A-91C0F2C6624B}"/>
              </a:ext>
            </a:extLst>
          </p:cNvPr>
          <p:cNvSpPr>
            <a:spLocks noGrp="1"/>
          </p:cNvSpPr>
          <p:nvPr>
            <p:ph type="title"/>
          </p:nvPr>
        </p:nvSpPr>
        <p:spPr/>
        <p:txBody>
          <a:bodyPr/>
          <a:lstStyle/>
          <a:p>
            <a:r>
              <a:rPr lang="en-GB" dirty="0"/>
              <a:t>What can SDM offer the client</a:t>
            </a:r>
          </a:p>
        </p:txBody>
      </p:sp>
      <p:sp>
        <p:nvSpPr>
          <p:cNvPr id="3" name="Content Placeholder 2">
            <a:extLst>
              <a:ext uri="{FF2B5EF4-FFF2-40B4-BE49-F238E27FC236}">
                <a16:creationId xmlns:a16="http://schemas.microsoft.com/office/drawing/2014/main" id="{E26FE549-AE45-4D60-972C-ED6A68593EB3}"/>
              </a:ext>
            </a:extLst>
          </p:cNvPr>
          <p:cNvSpPr>
            <a:spLocks noGrp="1"/>
          </p:cNvSpPr>
          <p:nvPr>
            <p:ph idx="1"/>
          </p:nvPr>
        </p:nvSpPr>
        <p:spPr/>
        <p:txBody>
          <a:bodyPr/>
          <a:lstStyle/>
          <a:p>
            <a:pPr lvl="0">
              <a:lnSpc>
                <a:spcPct val="70000"/>
              </a:lnSpc>
            </a:pPr>
            <a:r>
              <a:rPr lang="en-GB" b="1" dirty="0"/>
              <a:t>Help you to learn how to ask for information, find information and evaluate information</a:t>
            </a:r>
          </a:p>
          <a:p>
            <a:pPr lvl="0">
              <a:lnSpc>
                <a:spcPct val="70000"/>
              </a:lnSpc>
            </a:pPr>
            <a:r>
              <a:rPr lang="en-GB" b="1" dirty="0"/>
              <a:t>Motivate you to become proactive about your own care </a:t>
            </a:r>
          </a:p>
          <a:p>
            <a:pPr lvl="0">
              <a:lnSpc>
                <a:spcPct val="70000"/>
              </a:lnSpc>
            </a:pPr>
            <a:r>
              <a:rPr lang="en-GB" b="1" dirty="0"/>
              <a:t>Help you to take responsibility for your recovery</a:t>
            </a:r>
          </a:p>
          <a:p>
            <a:pPr lvl="0">
              <a:lnSpc>
                <a:spcPct val="70000"/>
              </a:lnSpc>
            </a:pPr>
            <a:endParaRPr lang="en-GB" b="1" dirty="0"/>
          </a:p>
          <a:p>
            <a:pPr lvl="0">
              <a:lnSpc>
                <a:spcPct val="70000"/>
              </a:lnSpc>
            </a:pPr>
            <a:r>
              <a:rPr lang="en-GB" b="1" dirty="0"/>
              <a:t>Benefits:</a:t>
            </a:r>
          </a:p>
          <a:p>
            <a:pPr lvl="0">
              <a:lnSpc>
                <a:spcPct val="70000"/>
              </a:lnSpc>
            </a:pPr>
            <a:r>
              <a:rPr lang="en-GB" b="1" dirty="0"/>
              <a:t>You will be a more effective communicator</a:t>
            </a:r>
          </a:p>
          <a:p>
            <a:pPr lvl="0">
              <a:lnSpc>
                <a:spcPct val="70000"/>
              </a:lnSpc>
            </a:pPr>
            <a:r>
              <a:rPr lang="en-GB" b="1" dirty="0"/>
              <a:t>You will be more knowledgeable about your condition and the various different ways it can be treated </a:t>
            </a:r>
          </a:p>
          <a:p>
            <a:pPr lvl="0">
              <a:lnSpc>
                <a:spcPct val="70000"/>
              </a:lnSpc>
            </a:pPr>
            <a:r>
              <a:rPr lang="en-GB" b="1" dirty="0"/>
              <a:t>You will have a more genuine relationship with your provider based on mutual respect and trust. </a:t>
            </a:r>
          </a:p>
          <a:p>
            <a:pPr lvl="0">
              <a:lnSpc>
                <a:spcPct val="70000"/>
              </a:lnSpc>
            </a:pPr>
            <a:r>
              <a:rPr lang="en-GB" b="1" dirty="0"/>
              <a:t>This will help save a lot of time in finding an effective treatment plan as everything will be discussed and agreed in advance</a:t>
            </a:r>
          </a:p>
          <a:p>
            <a:endParaRPr lang="en-GB" dirty="0"/>
          </a:p>
        </p:txBody>
      </p:sp>
    </p:spTree>
    <p:extLst>
      <p:ext uri="{BB962C8B-B14F-4D97-AF65-F5344CB8AC3E}">
        <p14:creationId xmlns:p14="http://schemas.microsoft.com/office/powerpoint/2010/main" val="219407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B5A165-D3D5-429E-BC39-CE58156B46D5}"/>
              </a:ext>
            </a:extLst>
          </p:cNvPr>
          <p:cNvSpPr txBox="1">
            <a:spLocks noGrp="1"/>
          </p:cNvSpPr>
          <p:nvPr>
            <p:ph type="title"/>
          </p:nvPr>
        </p:nvSpPr>
        <p:spPr>
          <a:xfrm>
            <a:off x="1371597" y="348865"/>
            <a:ext cx="10044023" cy="877729"/>
          </a:xfrm>
        </p:spPr>
        <p:txBody>
          <a:bodyPr anchor="ctr">
            <a:normAutofit/>
          </a:bodyPr>
          <a:lstStyle/>
          <a:p>
            <a:pPr lvl="0"/>
            <a:r>
              <a:rPr lang="en-GB" sz="4000">
                <a:solidFill>
                  <a:srgbClr val="FFFFFF"/>
                </a:solidFill>
              </a:rPr>
              <a:t>What can SDM offer to providers</a:t>
            </a:r>
          </a:p>
        </p:txBody>
      </p:sp>
      <p:graphicFrame>
        <p:nvGraphicFramePr>
          <p:cNvPr id="5" name="Content Placeholder 2">
            <a:extLst>
              <a:ext uri="{FF2B5EF4-FFF2-40B4-BE49-F238E27FC236}">
                <a16:creationId xmlns:a16="http://schemas.microsoft.com/office/drawing/2014/main" id="{DC816F52-DB24-BE98-F5F6-49A54AA75F40}"/>
              </a:ext>
            </a:extLst>
          </p:cNvPr>
          <p:cNvGraphicFramePr>
            <a:graphicFrameLocks noGrp="1"/>
          </p:cNvGraphicFramePr>
          <p:nvPr>
            <p:ph idx="1"/>
            <p:extLst>
              <p:ext uri="{D42A27DB-BD31-4B8C-83A1-F6EECF244321}">
                <p14:modId xmlns:p14="http://schemas.microsoft.com/office/powerpoint/2010/main" val="71876776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FA11D8-E758-4CA0-B339-DA69712CC293}"/>
              </a:ext>
            </a:extLst>
          </p:cNvPr>
          <p:cNvSpPr>
            <a:spLocks noGrp="1"/>
          </p:cNvSpPr>
          <p:nvPr>
            <p:ph type="title"/>
          </p:nvPr>
        </p:nvSpPr>
        <p:spPr>
          <a:xfrm>
            <a:off x="826396" y="586855"/>
            <a:ext cx="4230100" cy="3387497"/>
          </a:xfrm>
        </p:spPr>
        <p:txBody>
          <a:bodyPr anchor="b">
            <a:normAutofit/>
          </a:bodyPr>
          <a:lstStyle/>
          <a:p>
            <a:pPr algn="r">
              <a:lnSpc>
                <a:spcPct val="90000"/>
              </a:lnSpc>
            </a:pPr>
            <a:r>
              <a:rPr lang="en-GB" sz="4000">
                <a:solidFill>
                  <a:srgbClr val="FFFFFF"/>
                </a:solidFill>
              </a:rPr>
              <a:t>What would be the pros and cons of applying SDM systematically in SW?</a:t>
            </a:r>
          </a:p>
        </p:txBody>
      </p:sp>
      <p:sp>
        <p:nvSpPr>
          <p:cNvPr id="3" name="Content Placeholder 2">
            <a:extLst>
              <a:ext uri="{FF2B5EF4-FFF2-40B4-BE49-F238E27FC236}">
                <a16:creationId xmlns:a16="http://schemas.microsoft.com/office/drawing/2014/main" id="{ABB08678-DBC5-4373-B129-319C6B4FBA38}"/>
              </a:ext>
            </a:extLst>
          </p:cNvPr>
          <p:cNvSpPr>
            <a:spLocks noGrp="1"/>
          </p:cNvSpPr>
          <p:nvPr>
            <p:ph idx="1"/>
          </p:nvPr>
        </p:nvSpPr>
        <p:spPr>
          <a:xfrm>
            <a:off x="6503158" y="649480"/>
            <a:ext cx="4862447" cy="5546047"/>
          </a:xfrm>
        </p:spPr>
        <p:txBody>
          <a:bodyPr anchor="ctr">
            <a:normAutofit/>
          </a:bodyPr>
          <a:lstStyle/>
          <a:p>
            <a:r>
              <a:rPr lang="en-GB" sz="2000" b="1"/>
              <a:t>It fits well social work values, such as self determination and the right to fail</a:t>
            </a:r>
          </a:p>
          <a:p>
            <a:endParaRPr lang="en-GB" sz="2000" b="1"/>
          </a:p>
        </p:txBody>
      </p:sp>
    </p:spTree>
    <p:extLst>
      <p:ext uri="{BB962C8B-B14F-4D97-AF65-F5344CB8AC3E}">
        <p14:creationId xmlns:p14="http://schemas.microsoft.com/office/powerpoint/2010/main" val="328425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02491-D465-4F9D-AD1B-E34B979508EA}"/>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In summary</a:t>
            </a:r>
          </a:p>
        </p:txBody>
      </p:sp>
      <p:sp>
        <p:nvSpPr>
          <p:cNvPr id="3" name="Content Placeholder 2">
            <a:extLst>
              <a:ext uri="{FF2B5EF4-FFF2-40B4-BE49-F238E27FC236}">
                <a16:creationId xmlns:a16="http://schemas.microsoft.com/office/drawing/2014/main" id="{9F117395-E05D-4427-8B49-37DB5720CD01}"/>
              </a:ext>
            </a:extLst>
          </p:cNvPr>
          <p:cNvSpPr>
            <a:spLocks noGrp="1"/>
          </p:cNvSpPr>
          <p:nvPr>
            <p:ph idx="1"/>
          </p:nvPr>
        </p:nvSpPr>
        <p:spPr>
          <a:xfrm>
            <a:off x="4810259" y="649480"/>
            <a:ext cx="6555347" cy="5546047"/>
          </a:xfrm>
        </p:spPr>
        <p:txBody>
          <a:bodyPr anchor="ctr">
            <a:normAutofit/>
          </a:bodyPr>
          <a:lstStyle/>
          <a:p>
            <a:r>
              <a:rPr lang="en-GB" sz="2000" b="1" dirty="0"/>
              <a:t>I  have attempted to provide you with a taster on SDM, one that includes its key components and issues.</a:t>
            </a:r>
          </a:p>
          <a:p>
            <a:r>
              <a:rPr lang="en-GB" sz="2000" b="1" dirty="0"/>
              <a:t>It is clear that most of the evidence about its effectiveness is positive, even if it does not always lead to shorter institutionalised solutions.</a:t>
            </a:r>
          </a:p>
          <a:p>
            <a:r>
              <a:rPr lang="en-GB" sz="2000" b="1" dirty="0"/>
              <a:t>It applies to any area of social work, and to any activity of social workers.</a:t>
            </a:r>
          </a:p>
          <a:p>
            <a:r>
              <a:rPr lang="en-GB" sz="2000" b="1" dirty="0"/>
              <a:t>Thus far social work service users are ready to follow the SDM process, while professional providers are less ready to implement it.</a:t>
            </a:r>
          </a:p>
          <a:p>
            <a:r>
              <a:rPr lang="en-GB" sz="2000" b="1" dirty="0"/>
              <a:t>We hope you will use the presentation and the references to have more in-depth knowledge of SDM. </a:t>
            </a:r>
          </a:p>
        </p:txBody>
      </p:sp>
    </p:spTree>
    <p:extLst>
      <p:ext uri="{BB962C8B-B14F-4D97-AF65-F5344CB8AC3E}">
        <p14:creationId xmlns:p14="http://schemas.microsoft.com/office/powerpoint/2010/main" val="1585385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2D8DE-D6B8-4908-AB41-C2BEC2D6216D}"/>
              </a:ext>
            </a:extLst>
          </p:cNvPr>
          <p:cNvSpPr>
            <a:spLocks noGrp="1"/>
          </p:cNvSpPr>
          <p:nvPr>
            <p:ph idx="1"/>
          </p:nvPr>
        </p:nvSpPr>
        <p:spPr>
          <a:xfrm>
            <a:off x="2589215" y="618067"/>
            <a:ext cx="8915400" cy="6019800"/>
          </a:xfrm>
        </p:spPr>
        <p:txBody>
          <a:bodyPr>
            <a:normAutofit fontScale="62500" lnSpcReduction="20000"/>
          </a:bodyPr>
          <a:lstStyle/>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BBC Look East, video on </a:t>
            </a:r>
            <a:r>
              <a:rPr lang="en-GB" sz="1800" b="1" dirty="0" err="1">
                <a:effectLst/>
                <a:latin typeface="Calibri" panose="020F0502020204030204" pitchFamily="34" charset="0"/>
                <a:ea typeface="Calibri" panose="020F0502020204030204" pitchFamily="34" charset="0"/>
                <a:cs typeface="Arial" panose="020B0604020202020204" pitchFamily="34" charset="0"/>
              </a:rPr>
              <a:t>Springbank</a:t>
            </a:r>
            <a:r>
              <a:rPr lang="en-GB" sz="1800" b="1" dirty="0">
                <a:effectLst/>
                <a:latin typeface="Calibri" panose="020F0502020204030204" pitchFamily="34" charset="0"/>
                <a:ea typeface="Calibri" panose="020F0502020204030204" pitchFamily="34" charset="0"/>
                <a:cs typeface="Arial" panose="020B0604020202020204" pitchFamily="34" charset="0"/>
              </a:rPr>
              <a:t>, 23</a:t>
            </a:r>
            <a:r>
              <a:rPr lang="en-GB" sz="1800" b="1" baseline="30000" dirty="0">
                <a:effectLst/>
                <a:latin typeface="Calibri" panose="020F0502020204030204" pitchFamily="34" charset="0"/>
                <a:ea typeface="Calibri" panose="020F0502020204030204" pitchFamily="34" charset="0"/>
                <a:cs typeface="Arial" panose="020B0604020202020204" pitchFamily="34" charset="0"/>
              </a:rPr>
              <a:t>rd</a:t>
            </a:r>
            <a:r>
              <a:rPr lang="en-GB" sz="1800" b="1" dirty="0">
                <a:effectLst/>
                <a:latin typeface="Calibri" panose="020F0502020204030204" pitchFamily="34" charset="0"/>
                <a:ea typeface="Calibri" panose="020F0502020204030204" pitchFamily="34" charset="0"/>
                <a:cs typeface="Arial" panose="020B0604020202020204" pitchFamily="34" charset="0"/>
              </a:rPr>
              <a:t> July 2018 </a:t>
            </a:r>
            <a:r>
              <a:rPr lang="en-GB"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https://www.youtube.com/watch?v=bcO0qrTYf2s</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Charles, C., Gafni, A., Whelan, T. (1999) Decision Making in the physician-consumer encounter: revising the shared treatment decision making model. Social Sciences and Medicine, 49 (5), 651-61.</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Crawford, O.A. (2021) Rethinking Risk Issues in Borderline Personality Disorder Units: Patient and Staff Perspective. </a:t>
            </a:r>
            <a:r>
              <a:rPr lang="en-GB" sz="1800" b="1" dirty="0" err="1">
                <a:effectLst/>
                <a:latin typeface="Calibri" panose="020F0502020204030204" pitchFamily="34" charset="0"/>
                <a:ea typeface="Calibri" panose="020F0502020204030204" pitchFamily="34" charset="0"/>
                <a:cs typeface="Arial" panose="020B0604020202020204" pitchFamily="34" charset="0"/>
              </a:rPr>
              <a:t>Careus</a:t>
            </a:r>
            <a:r>
              <a:rPr lang="en-GB" sz="1800" b="1" dirty="0">
                <a:effectLst/>
                <a:latin typeface="Calibri" panose="020F0502020204030204" pitchFamily="34" charset="0"/>
                <a:ea typeface="Calibri" panose="020F0502020204030204" pitchFamily="34" charset="0"/>
                <a:cs typeface="Arial" panose="020B0604020202020204" pitchFamily="34" charset="0"/>
              </a:rPr>
              <a:t> 13(2); e 13557 </a:t>
            </a:r>
            <a:r>
              <a:rPr lang="en-GB" sz="1800" b="1" dirty="0" err="1">
                <a:effectLst/>
                <a:latin typeface="Calibri" panose="020F0502020204030204" pitchFamily="34" charset="0"/>
                <a:ea typeface="Calibri" panose="020F0502020204030204" pitchFamily="34" charset="0"/>
                <a:cs typeface="Arial" panose="020B0604020202020204" pitchFamily="34" charset="0"/>
              </a:rPr>
              <a:t>doi</a:t>
            </a:r>
            <a:r>
              <a:rPr lang="en-GB" sz="1800" b="1" dirty="0">
                <a:effectLst/>
                <a:latin typeface="Calibri" panose="020F0502020204030204" pitchFamily="34" charset="0"/>
                <a:ea typeface="Calibri" panose="020F0502020204030204" pitchFamily="34" charset="0"/>
                <a:cs typeface="Arial" panose="020B0604020202020204" pitchFamily="34" charset="0"/>
              </a:rPr>
              <a:t>: 10.7759/careus.13557.</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Deegan, P.M. et al (2010) A web approach to support recovery and shared decision making in psychiatric medication clinics. Psychiatric Rehabilitation Journal, 23(1): 23-8.</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De Jong, G. et al (2018) The Process of Family Group Conferences in Public Mental Health Care: A multiple case study. British J of Social work 48:352-70. Doi: 10.1093/</a:t>
            </a:r>
            <a:r>
              <a:rPr lang="en-GB" sz="1800" b="1" dirty="0" err="1">
                <a:effectLst/>
                <a:latin typeface="Calibri" panose="020F0502020204030204" pitchFamily="34" charset="0"/>
                <a:ea typeface="Calibri" panose="020F0502020204030204" pitchFamily="34" charset="0"/>
                <a:cs typeface="Arial" panose="020B0604020202020204" pitchFamily="34" charset="0"/>
              </a:rPr>
              <a:t>bjsw</a:t>
            </a:r>
            <a:r>
              <a:rPr lang="en-GB" sz="1800" b="1" dirty="0">
                <a:effectLst/>
                <a:latin typeface="Calibri" panose="020F0502020204030204" pitchFamily="34" charset="0"/>
                <a:ea typeface="Calibri" panose="020F0502020204030204" pitchFamily="34" charset="0"/>
                <a:cs typeface="Arial" panose="020B0604020202020204" pitchFamily="34" charset="0"/>
              </a:rPr>
              <a:t>/bcx037.</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Elwyn, G. et al (2017) A three-talk model for Shared Decision Making: Multistage Consultation Process. BMJ, 359. doi.org/10.1136/bmj.j4891</a:t>
            </a:r>
          </a:p>
          <a:p>
            <a:pPr>
              <a:lnSpc>
                <a:spcPct val="106000"/>
              </a:lnSpc>
              <a:spcAft>
                <a:spcPts val="800"/>
              </a:spcAft>
            </a:pPr>
            <a:r>
              <a:rPr lang="en-GB" sz="1800" b="1" dirty="0" err="1">
                <a:effectLst/>
                <a:latin typeface="Calibri" panose="020F0502020204030204" pitchFamily="34" charset="0"/>
                <a:ea typeface="Calibri" panose="020F0502020204030204" pitchFamily="34" charset="0"/>
                <a:cs typeface="Arial" panose="020B0604020202020204" pitchFamily="34" charset="0"/>
              </a:rPr>
              <a:t>Gravelnik</a:t>
            </a:r>
            <a:r>
              <a:rPr lang="en-GB" sz="1800" b="1" dirty="0">
                <a:effectLst/>
                <a:latin typeface="Calibri" panose="020F0502020204030204" pitchFamily="34" charset="0"/>
                <a:ea typeface="Calibri" panose="020F0502020204030204" pitchFamily="34" charset="0"/>
                <a:cs typeface="Arial" panose="020B0604020202020204" pitchFamily="34" charset="0"/>
              </a:rPr>
              <a:t>, M. et al (2019) Decisional Conflict Scale Use Over 20 years: The Anniversary Review. Medical Decision Making, 39(4), 301-314. Doi: 10.1177/0272989X19851345.</a:t>
            </a:r>
          </a:p>
          <a:p>
            <a:pPr>
              <a:lnSpc>
                <a:spcPct val="106000"/>
              </a:lnSpc>
              <a:spcAft>
                <a:spcPts val="800"/>
              </a:spcAft>
            </a:pPr>
            <a:r>
              <a:rPr lang="en-GB" sz="1800" b="1" dirty="0">
                <a:effectLst/>
                <a:latin typeface="TimesNewRomanPSMT"/>
                <a:ea typeface="Calibri" panose="020F0502020204030204" pitchFamily="34" charset="0"/>
                <a:cs typeface="TimesNewRomanPSMT"/>
              </a:rPr>
              <a:t>Grim, K., Rosenberg, D., Svedberg, P., &amp; Schön, U-K. (2016) Shared decision making in mental health care: A user perspective on decisional needs in community-based services. </a:t>
            </a:r>
            <a:r>
              <a:rPr lang="en-GB" sz="1800" b="1" i="1" dirty="0" err="1">
                <a:effectLst/>
                <a:latin typeface="TimesNewRomanPS-ItalicMT"/>
                <a:ea typeface="Calibri" panose="020F0502020204030204" pitchFamily="34" charset="0"/>
                <a:cs typeface="TimesNewRomanPS-ItalicMT"/>
              </a:rPr>
              <a:t>InternationalJournal</a:t>
            </a:r>
            <a:r>
              <a:rPr lang="en-GB" sz="1800" b="1" i="1" dirty="0">
                <a:effectLst/>
                <a:latin typeface="TimesNewRomanPS-ItalicMT"/>
                <a:ea typeface="Calibri" panose="020F0502020204030204" pitchFamily="34" charset="0"/>
                <a:cs typeface="TimesNewRomanPS-ItalicMT"/>
              </a:rPr>
              <a:t> of Qualitative Studies on Health and Well-being</a:t>
            </a:r>
            <a:r>
              <a:rPr lang="en-GB" sz="1800" b="1" dirty="0">
                <a:effectLst/>
                <a:latin typeface="TimesNewRomanPSMT"/>
                <a:ea typeface="Calibri" panose="020F0502020204030204" pitchFamily="34" charset="0"/>
                <a:cs typeface="TimesNewRomanPSMT"/>
              </a:rPr>
              <a:t>, </a:t>
            </a:r>
            <a:r>
              <a:rPr lang="en-GB" sz="1800" b="1" i="1" dirty="0">
                <a:effectLst/>
                <a:latin typeface="TimesNewRomanPS-ItalicMT"/>
                <a:ea typeface="Calibri" panose="020F0502020204030204" pitchFamily="34" charset="0"/>
                <a:cs typeface="TimesNewRomanPS-ItalicMT"/>
              </a:rPr>
              <a:t>11</a:t>
            </a:r>
            <a:r>
              <a:rPr lang="en-GB" sz="1800" b="1" dirty="0">
                <a:effectLst/>
                <a:latin typeface="TimesNewRomanPSMT"/>
                <a:ea typeface="Calibri" panose="020F0502020204030204" pitchFamily="34" charset="0"/>
                <a:cs typeface="TimesNewRomanPSMT"/>
              </a:rPr>
              <a:t>(1), 1-8.</a:t>
            </a:r>
          </a:p>
          <a:p>
            <a:pPr>
              <a:lnSpc>
                <a:spcPct val="106000"/>
              </a:lnSpc>
              <a:spcAft>
                <a:spcPts val="800"/>
              </a:spcAft>
            </a:pPr>
            <a:r>
              <a:rPr lang="en-GB" sz="1800" b="1" dirty="0">
                <a:effectLst/>
                <a:latin typeface="TimesNewRomanPSMT"/>
                <a:ea typeface="Calibri" panose="020F0502020204030204" pitchFamily="34" charset="0"/>
                <a:cs typeface="TimesNewRomanPSMT"/>
              </a:rPr>
              <a:t>Hamman, J. et al (2006) Shared Decision Making for in-patients with Schizophrenia. Acta </a:t>
            </a:r>
            <a:r>
              <a:rPr lang="en-GB" sz="1800" b="1" dirty="0" err="1">
                <a:effectLst/>
                <a:latin typeface="TimesNewRomanPSMT"/>
                <a:ea typeface="Calibri" panose="020F0502020204030204" pitchFamily="34" charset="0"/>
                <a:cs typeface="TimesNewRomanPSMT"/>
              </a:rPr>
              <a:t>Psychiatrica</a:t>
            </a:r>
            <a:r>
              <a:rPr lang="en-GB" sz="1800" b="1" dirty="0">
                <a:effectLst/>
                <a:latin typeface="TimesNewRomanPSMT"/>
                <a:ea typeface="Calibri" panose="020F0502020204030204" pitchFamily="34" charset="0"/>
                <a:cs typeface="TimesNewRomanPSMT"/>
              </a:rPr>
              <a:t> Scandinavica, 114(4): 265-73.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800" b="1" dirty="0">
                <a:effectLst/>
                <a:latin typeface="TimesNewRomanPSMT"/>
                <a:ea typeface="Calibri" panose="020F0502020204030204" pitchFamily="34" charset="0"/>
                <a:cs typeface="TimesNewRomanPSMT"/>
              </a:rPr>
              <a:t>Hamman, J. et al (2011) How to Speak to Your Psychiatrist: shared decision making training for in-patients with Schizophrenia. Psychiatric Services, 62, 10, 1281-21.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800" b="1" dirty="0">
                <a:effectLst/>
                <a:latin typeface="TimesNewRomanPSMT"/>
                <a:ea typeface="Calibri" panose="020F0502020204030204" pitchFamily="34" charset="0"/>
                <a:cs typeface="TimesNewRomanPSMT"/>
              </a:rPr>
              <a:t>Hamman, J. et al (2019) Implementing SDM on acute psychiatric wards: A cluster-randomized trial with inpatients, suffering from Schizophrenia (SDM-PLUS). Epidemiology and Psychiatric  Sciences, 29, e137 1-7. https://doi.org/10.1017/s20457960000505</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endParaRPr lang="en-GB" sz="1800" dirty="0">
              <a:effectLst/>
              <a:latin typeface="TimesNewRomanPSMT"/>
              <a:ea typeface="Calibri" panose="020F0502020204030204" pitchFamily="34" charset="0"/>
              <a:cs typeface="TimesNewRomanPSMT"/>
            </a:endParaRPr>
          </a:p>
          <a:p>
            <a:pPr>
              <a:lnSpc>
                <a:spcPct val="106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193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45026-127A-4D73-A818-4E9625206BE3}"/>
              </a:ext>
            </a:extLst>
          </p:cNvPr>
          <p:cNvSpPr>
            <a:spLocks noGrp="1"/>
          </p:cNvSpPr>
          <p:nvPr>
            <p:ph idx="1"/>
          </p:nvPr>
        </p:nvSpPr>
        <p:spPr>
          <a:xfrm>
            <a:off x="2589215" y="270933"/>
            <a:ext cx="8915400" cy="5640287"/>
          </a:xfrm>
        </p:spPr>
        <p:txBody>
          <a:bodyPr>
            <a:normAutofit/>
          </a:bodyPr>
          <a:lstStyle/>
          <a:p>
            <a:pPr>
              <a:lnSpc>
                <a:spcPct val="106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Katz, S. et al (2018) Retrospective Accounts of the Process of Using and Discontinuing Psychiatric Medication. Qualitative Health research 1-13. Doi: 10.1177/1049732318793418.</a:t>
            </a:r>
          </a:p>
          <a:p>
            <a:pPr>
              <a:lnSpc>
                <a:spcPct val="106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Liverpool</a:t>
            </a:r>
            <a:r>
              <a:rPr lang="en-GB" sz="1800" dirty="0">
                <a:effectLst/>
                <a:latin typeface="Calibri" panose="020F0502020204030204" pitchFamily="34" charset="0"/>
                <a:ea typeface="Calibri" panose="020F0502020204030204" pitchFamily="34" charset="0"/>
                <a:cs typeface="Arial" panose="020B0604020202020204" pitchFamily="34" charset="0"/>
              </a:rPr>
              <a:t>, et al (2021) an Affective-Appraisal Approach for Parental Shared Decision Making in Children and Young People’s Mental Health Settings. </a:t>
            </a:r>
            <a:r>
              <a:rPr lang="en-GB" sz="1800" dirty="0" err="1">
                <a:effectLst/>
                <a:latin typeface="Calibri" panose="020F0502020204030204" pitchFamily="34" charset="0"/>
                <a:ea typeface="Calibri" panose="020F0502020204030204" pitchFamily="34" charset="0"/>
                <a:cs typeface="Arial" panose="020B0604020202020204" pitchFamily="34" charset="0"/>
              </a:rPr>
              <a:t>Frontl.Psychiatry</a:t>
            </a:r>
            <a:r>
              <a:rPr lang="en-GB" sz="1800" dirty="0">
                <a:effectLst/>
                <a:latin typeface="Calibri" panose="020F0502020204030204" pitchFamily="34" charset="0"/>
                <a:ea typeface="Calibri" panose="020F0502020204030204" pitchFamily="34" charset="0"/>
                <a:cs typeface="Arial" panose="020B0604020202020204" pitchFamily="34" charset="0"/>
              </a:rPr>
              <a:t> 12:626848. </a:t>
            </a:r>
            <a:r>
              <a:rPr lang="en-GB" sz="1800" dirty="0" err="1">
                <a:effectLst/>
                <a:latin typeface="Calibri" panose="020F0502020204030204" pitchFamily="34" charset="0"/>
                <a:ea typeface="Calibri" panose="020F0502020204030204" pitchFamily="34" charset="0"/>
                <a:cs typeface="Arial" panose="020B0604020202020204" pitchFamily="34" charset="0"/>
              </a:rPr>
              <a:t>doi</a:t>
            </a:r>
            <a:r>
              <a:rPr lang="en-GB" sz="1800" dirty="0">
                <a:effectLst/>
                <a:latin typeface="Calibri" panose="020F0502020204030204" pitchFamily="34" charset="0"/>
                <a:ea typeface="Calibri" panose="020F0502020204030204" pitchFamily="34" charset="0"/>
                <a:cs typeface="Arial" panose="020B0604020202020204" pitchFamily="34" charset="0"/>
              </a:rPr>
              <a:t>: 10.3389/fpsyt.2021.626848</a:t>
            </a:r>
          </a:p>
          <a:p>
            <a:pPr>
              <a:lnSpc>
                <a:spcPct val="106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Lysaker, P.H. (2018) Insight in Schizophrenia Spectrum Disorders: relationships with Behaviour, Mood and Perceives quality of Life, underlying causes and emerging treatments. World Psychiatry 17(1): 12-23. Doi: 10.1002/wps.20508</a:t>
            </a:r>
          </a:p>
          <a:p>
            <a:pPr>
              <a:lnSpc>
                <a:spcPct val="106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MacDonald-Wilson, K.L. et al (2016) A successful implementation strategy to support adoption of decision making in mental health services. Community Mental Health Journal 37(5). Doi:10.1007/s10597-016-0027-1. </a:t>
            </a:r>
          </a:p>
          <a:p>
            <a:pPr>
              <a:lnSpc>
                <a:spcPct val="106000"/>
              </a:lnSpc>
              <a:spcAft>
                <a:spcPts val="800"/>
              </a:spcAft>
            </a:pPr>
            <a:r>
              <a:rPr lang="en-GB" sz="1800" dirty="0" err="1">
                <a:effectLst/>
                <a:latin typeface="Calibri" panose="020F0502020204030204" pitchFamily="34" charset="0"/>
                <a:ea typeface="Calibri" panose="020F0502020204030204" pitchFamily="34" charset="0"/>
                <a:cs typeface="Arial" panose="020B0604020202020204" pitchFamily="34" charset="0"/>
              </a:rPr>
              <a:t>Malmberg-Heimonen</a:t>
            </a:r>
            <a:r>
              <a:rPr lang="en-GB" sz="1800" dirty="0">
                <a:effectLst/>
                <a:latin typeface="Calibri" panose="020F0502020204030204" pitchFamily="34" charset="0"/>
                <a:ea typeface="Calibri" panose="020F0502020204030204" pitchFamily="34" charset="0"/>
                <a:cs typeface="Arial" panose="020B0604020202020204" pitchFamily="34" charset="0"/>
              </a:rPr>
              <a:t>, I. Johansen, S. (2014) Understanding the longer-term effects of Family Group Conferences. European J of Social Work, 17:556-71.</a:t>
            </a:r>
          </a:p>
          <a:p>
            <a:endParaRPr lang="en-GB" dirty="0"/>
          </a:p>
        </p:txBody>
      </p:sp>
    </p:spTree>
    <p:extLst>
      <p:ext uri="{BB962C8B-B14F-4D97-AF65-F5344CB8AC3E}">
        <p14:creationId xmlns:p14="http://schemas.microsoft.com/office/powerpoint/2010/main" val="3212429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53DCF-C1B3-4A53-B12E-17A8AD4F78FC}"/>
              </a:ext>
            </a:extLst>
          </p:cNvPr>
          <p:cNvSpPr>
            <a:spLocks noGrp="1"/>
          </p:cNvSpPr>
          <p:nvPr>
            <p:ph idx="1"/>
          </p:nvPr>
        </p:nvSpPr>
        <p:spPr>
          <a:xfrm>
            <a:off x="2589215" y="0"/>
            <a:ext cx="8915400" cy="5911220"/>
          </a:xfrm>
        </p:spPr>
        <p:txBody>
          <a:bodyPr>
            <a:normAutofit fontScale="55000" lnSpcReduction="20000"/>
          </a:bodyPr>
          <a:lstStyle/>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Manthorpe, J., Rapaport, J. (2020) researching Family Group Conferences in Adult services Methods Review. London: NIHR School of Social care Research.</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May, JM. et al (2016) Dialectical Behavioural Therapy as Treatment for Borderline Personality Disorder. </a:t>
            </a:r>
            <a:r>
              <a:rPr lang="en-GB" sz="1800" b="1" dirty="0" err="1">
                <a:effectLst/>
                <a:latin typeface="Calibri" panose="020F0502020204030204" pitchFamily="34" charset="0"/>
                <a:ea typeface="Calibri" panose="020F0502020204030204" pitchFamily="34" charset="0"/>
                <a:cs typeface="Arial" panose="020B0604020202020204" pitchFamily="34" charset="0"/>
              </a:rPr>
              <a:t>Ment</a:t>
            </a:r>
            <a:r>
              <a:rPr lang="en-GB" sz="1800" b="1" dirty="0">
                <a:effectLst/>
                <a:latin typeface="Calibri" panose="020F0502020204030204" pitchFamily="34" charset="0"/>
                <a:ea typeface="Calibri" panose="020F0502020204030204" pitchFamily="34" charset="0"/>
                <a:cs typeface="Arial" panose="020B0604020202020204" pitchFamily="34" charset="0"/>
              </a:rPr>
              <a:t> Health Clin (Internet) 6(2):62-7. Doi: 10.9740/mhc.2016.03.62</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Putnam, N., Martindale, B (ed) (2022) Open Dialogue for Psychosis: Organising Mental Health Services to Prioritise Dialogue, Relationships and Meaning. London: Routledge </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Quirk, A.D. (2015) Obstacles to Shared decision Making in Psychiatric Practice: Findings from three Qualitative Observation Studies. Saarbrucken: Lambert Academic Publishers.</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Ramon, S. et al (2017) Key Issues in the process of implementing shared decision making in mental health practice. Mental Health Review Journal, 22, 3, 257-274</a:t>
            </a:r>
          </a:p>
          <a:p>
            <a:pPr>
              <a:lnSpc>
                <a:spcPct val="106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Ramon, S. (2021) Family Group Conferences as a Shared Decision Strategy in Adults Mental Health Work. Front. Psychiatry  12:663288. Doi: 10.3389/fpsyt.2021.663288.</a:t>
            </a:r>
            <a:r>
              <a:rPr lang="en-GB" sz="1800" b="1" dirty="0">
                <a:effectLst/>
                <a:latin typeface="TimesNewRomanPSMT"/>
                <a:ea typeface="Calibri" panose="020F0502020204030204" pitchFamily="34" charset="0"/>
                <a:cs typeface="TimesNewRomanPSMT"/>
              </a:rPr>
              <a:t> </a:t>
            </a:r>
          </a:p>
          <a:p>
            <a:pPr>
              <a:lnSpc>
                <a:spcPct val="106000"/>
              </a:lnSpc>
              <a:spcAft>
                <a:spcPts val="800"/>
              </a:spcAft>
            </a:pPr>
            <a:r>
              <a:rPr lang="en-GB" b="1" dirty="0">
                <a:latin typeface="Calibri" panose="020F0502020204030204" pitchFamily="34" charset="0"/>
                <a:ea typeface="Calibri" panose="020F0502020204030204" pitchFamily="34" charset="0"/>
                <a:cs typeface="Arial" panose="020B0604020202020204" pitchFamily="34" charset="0"/>
              </a:rPr>
              <a:t>Richardson Foster, H. et al (2021) How Child-Focused are CPC? Child Abuse Review, 30:458-472.</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800"/>
              </a:spcAft>
            </a:pPr>
            <a:r>
              <a:rPr lang="en-GB" sz="1800" b="1" dirty="0">
                <a:effectLst/>
                <a:latin typeface="Calibri" panose="020F0502020204030204" pitchFamily="34" charset="0"/>
                <a:ea typeface="Calibri" panose="020F0502020204030204" pitchFamily="34" charset="0"/>
                <a:cs typeface="David" panose="020E0502060401010101" pitchFamily="34" charset="-79"/>
              </a:rPr>
              <a:t>Simmons, MB., et al (2018) The Choice Pilot Project: challenges of implementing combined peer work and shared decision programme in an early intervention service. Early Intervention, 12:964-71. Doi:10.1111/eip.12527.</a:t>
            </a:r>
          </a:p>
          <a:p>
            <a:pPr>
              <a:lnSpc>
                <a:spcPct val="200000"/>
              </a:lnSpc>
              <a:spcAft>
                <a:spcPts val="800"/>
              </a:spcAft>
            </a:pPr>
            <a:r>
              <a:rPr lang="en-GB" b="1" dirty="0">
                <a:latin typeface="Calibri" panose="020F0502020204030204" pitchFamily="34" charset="0"/>
                <a:ea typeface="Calibri" panose="020F0502020204030204" pitchFamily="34" charset="0"/>
                <a:cs typeface="David" panose="020E0502060401010101" pitchFamily="34" charset="-79"/>
              </a:rPr>
              <a:t>Stone, M. et al (2019) Estranged Relations: coercion and care in narratives of supported shared-decision in mental health care. Med </a:t>
            </a:r>
            <a:r>
              <a:rPr lang="en-GB" b="1" dirty="0" err="1">
                <a:latin typeface="Calibri" panose="020F0502020204030204" pitchFamily="34" charset="0"/>
                <a:ea typeface="Calibri" panose="020F0502020204030204" pitchFamily="34" charset="0"/>
                <a:cs typeface="David" panose="020E0502060401010101" pitchFamily="34" charset="-79"/>
              </a:rPr>
              <a:t>Humanit</a:t>
            </a:r>
            <a:r>
              <a:rPr lang="en-GB" b="1" dirty="0">
                <a:latin typeface="Calibri" panose="020F0502020204030204" pitchFamily="34" charset="0"/>
                <a:ea typeface="Calibri" panose="020F0502020204030204" pitchFamily="34" charset="0"/>
                <a:cs typeface="David" panose="020E0502060401010101" pitchFamily="34" charset="-79"/>
              </a:rPr>
              <a:t> 2019:0:1-11, doi:10.1136/medhum-2018-011521.</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800"/>
              </a:spcAft>
            </a:pPr>
            <a:r>
              <a:rPr lang="en-GB" sz="1800" b="1" dirty="0">
                <a:effectLst/>
                <a:latin typeface="Calibri" panose="020F0502020204030204" pitchFamily="34" charset="0"/>
                <a:ea typeface="Calibri" panose="020F0502020204030204" pitchFamily="34" charset="0"/>
                <a:cs typeface="David" panose="020E0502060401010101" pitchFamily="34" charset="-79"/>
              </a:rPr>
              <a:t>Thomas, E. et al (2021) A Systematic Review of shared decision-making Interventions for service Users with Mental Illness: State of the Science and future Directions. Psychiatric Services 72:1288-1300 </a:t>
            </a:r>
            <a:r>
              <a:rPr lang="en-GB" sz="1800" b="1" dirty="0" err="1">
                <a:effectLst/>
                <a:latin typeface="Calibri" panose="020F0502020204030204" pitchFamily="34" charset="0"/>
                <a:ea typeface="Calibri" panose="020F0502020204030204" pitchFamily="34" charset="0"/>
                <a:cs typeface="David" panose="020E0502060401010101" pitchFamily="34" charset="-79"/>
              </a:rPr>
              <a:t>doi</a:t>
            </a:r>
            <a:r>
              <a:rPr lang="en-GB" sz="1800" b="1" dirty="0">
                <a:effectLst/>
                <a:latin typeface="Calibri" panose="020F0502020204030204" pitchFamily="34" charset="0"/>
                <a:ea typeface="Calibri" panose="020F0502020204030204" pitchFamily="34" charset="0"/>
                <a:cs typeface="David" panose="020E0502060401010101" pitchFamily="34" charset="-79"/>
              </a:rPr>
              <a:t>: 10.1176/appi.ps.2020000429</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18511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FB925-2319-4417-959C-382A10E7B50D}"/>
              </a:ext>
            </a:extLst>
          </p:cNvPr>
          <p:cNvSpPr>
            <a:spLocks noGrp="1"/>
          </p:cNvSpPr>
          <p:nvPr>
            <p:ph type="title"/>
          </p:nvPr>
        </p:nvSpPr>
        <p:spPr>
          <a:xfrm>
            <a:off x="838200" y="624568"/>
            <a:ext cx="3766457" cy="5412920"/>
          </a:xfrm>
        </p:spPr>
        <p:txBody>
          <a:bodyPr>
            <a:normAutofit/>
          </a:bodyPr>
          <a:lstStyle/>
          <a:p>
            <a:r>
              <a:rPr lang="en-GB">
                <a:solidFill>
                  <a:srgbClr val="FFFFFF"/>
                </a:solidFill>
              </a:rPr>
              <a:t>Why engage social work clients in SDM</a:t>
            </a:r>
          </a:p>
        </p:txBody>
      </p:sp>
      <p:sp>
        <p:nvSpPr>
          <p:cNvPr id="3" name="Content Placeholder 2">
            <a:extLst>
              <a:ext uri="{FF2B5EF4-FFF2-40B4-BE49-F238E27FC236}">
                <a16:creationId xmlns:a16="http://schemas.microsoft.com/office/drawing/2014/main" id="{6394B111-520C-4EB8-828A-28A9C8E9FB19}"/>
              </a:ext>
            </a:extLst>
          </p:cNvPr>
          <p:cNvSpPr>
            <a:spLocks noGrp="1"/>
          </p:cNvSpPr>
          <p:nvPr>
            <p:ph idx="1"/>
          </p:nvPr>
        </p:nvSpPr>
        <p:spPr>
          <a:xfrm>
            <a:off x="5600700" y="624568"/>
            <a:ext cx="5753098" cy="5412920"/>
          </a:xfrm>
        </p:spPr>
        <p:txBody>
          <a:bodyPr anchor="ctr">
            <a:normAutofit/>
          </a:bodyPr>
          <a:lstStyle/>
          <a:p>
            <a:pPr>
              <a:lnSpc>
                <a:spcPct val="90000"/>
              </a:lnSpc>
            </a:pPr>
            <a:r>
              <a:rPr lang="en-GB" sz="1500" b="1"/>
              <a:t>A Human Right: The right to have a say about one’s life: Nothing about me Without Me</a:t>
            </a:r>
          </a:p>
          <a:p>
            <a:pPr>
              <a:lnSpc>
                <a:spcPct val="90000"/>
              </a:lnSpc>
            </a:pPr>
            <a:r>
              <a:rPr lang="en-GB" sz="1500" b="1"/>
              <a:t>The centrality of experiential knowledge in SDM vs. the assumption that the professional knows best</a:t>
            </a:r>
          </a:p>
          <a:p>
            <a:pPr>
              <a:lnSpc>
                <a:spcPct val="90000"/>
              </a:lnSpc>
            </a:pPr>
            <a:r>
              <a:rPr lang="en-GB" sz="1500" b="1"/>
              <a:t>What is experiential knowledge? What I have learned about the impact of specific problems on me, what  have I learned about the effectiveness of intervention options from my life experience, the personal strategies I have developed to cope with difficulties</a:t>
            </a:r>
          </a:p>
          <a:p>
            <a:pPr>
              <a:lnSpc>
                <a:spcPct val="90000"/>
              </a:lnSpc>
            </a:pPr>
            <a:r>
              <a:rPr lang="en-GB" sz="1500" b="1"/>
              <a:t>What are my priorities  when I am experiencing difficulties</a:t>
            </a:r>
          </a:p>
          <a:p>
            <a:pPr>
              <a:lnSpc>
                <a:spcPct val="90000"/>
              </a:lnSpc>
            </a:pPr>
            <a:r>
              <a:rPr lang="en-GB" sz="1500" b="1"/>
              <a:t>Importance of motivation to be active in decisions about my life</a:t>
            </a:r>
          </a:p>
          <a:p>
            <a:pPr>
              <a:lnSpc>
                <a:spcPct val="90000"/>
              </a:lnSpc>
            </a:pPr>
            <a:r>
              <a:rPr lang="en-GB" sz="1500" b="1"/>
              <a:t>The usefulness of being able to share my doubts with service providers </a:t>
            </a:r>
          </a:p>
          <a:p>
            <a:pPr>
              <a:lnSpc>
                <a:spcPct val="90000"/>
              </a:lnSpc>
            </a:pPr>
            <a:r>
              <a:rPr lang="en-GB" sz="1500" b="1"/>
              <a:t>Recognition of the individualised nature of response to different interventions (including medication, moving house, having a new carer, family relationships, networking, employment)</a:t>
            </a:r>
          </a:p>
          <a:p>
            <a:pPr>
              <a:lnSpc>
                <a:spcPct val="90000"/>
              </a:lnSpc>
            </a:pPr>
            <a:endParaRPr lang="en-GB" sz="1500"/>
          </a:p>
          <a:p>
            <a:pPr>
              <a:lnSpc>
                <a:spcPct val="90000"/>
              </a:lnSpc>
            </a:pPr>
            <a:endParaRPr lang="en-GB" sz="1500"/>
          </a:p>
        </p:txBody>
      </p:sp>
    </p:spTree>
    <p:extLst>
      <p:ext uri="{BB962C8B-B14F-4D97-AF65-F5344CB8AC3E}">
        <p14:creationId xmlns:p14="http://schemas.microsoft.com/office/powerpoint/2010/main" val="24994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7FC40-A80C-422B-A71F-BFD265E1E1B3}"/>
              </a:ext>
            </a:extLst>
          </p:cNvPr>
          <p:cNvSpPr>
            <a:spLocks noGrp="1"/>
          </p:cNvSpPr>
          <p:nvPr>
            <p:ph type="title"/>
          </p:nvPr>
        </p:nvSpPr>
        <p:spPr>
          <a:xfrm>
            <a:off x="838200" y="624568"/>
            <a:ext cx="3766457" cy="5412920"/>
          </a:xfrm>
        </p:spPr>
        <p:txBody>
          <a:bodyPr>
            <a:normAutofit/>
          </a:bodyPr>
          <a:lstStyle/>
          <a:p>
            <a:r>
              <a:rPr lang="en-GB">
                <a:solidFill>
                  <a:srgbClr val="FFFFFF"/>
                </a:solidFill>
              </a:rPr>
              <a:t>Why share knowledge and options</a:t>
            </a:r>
          </a:p>
        </p:txBody>
      </p:sp>
      <p:sp>
        <p:nvSpPr>
          <p:cNvPr id="3" name="Content Placeholder 2">
            <a:extLst>
              <a:ext uri="{FF2B5EF4-FFF2-40B4-BE49-F238E27FC236}">
                <a16:creationId xmlns:a16="http://schemas.microsoft.com/office/drawing/2014/main" id="{714936AB-1B86-499B-B197-7486C8625A75}"/>
              </a:ext>
            </a:extLst>
          </p:cNvPr>
          <p:cNvSpPr>
            <a:spLocks noGrp="1"/>
          </p:cNvSpPr>
          <p:nvPr>
            <p:ph idx="1"/>
          </p:nvPr>
        </p:nvSpPr>
        <p:spPr>
          <a:xfrm>
            <a:off x="5600700" y="624568"/>
            <a:ext cx="5753098" cy="5412920"/>
          </a:xfrm>
        </p:spPr>
        <p:txBody>
          <a:bodyPr anchor="ctr">
            <a:normAutofit/>
          </a:bodyPr>
          <a:lstStyle/>
          <a:p>
            <a:pPr>
              <a:lnSpc>
                <a:spcPct val="90000"/>
              </a:lnSpc>
            </a:pPr>
            <a:r>
              <a:rPr lang="en-GB" sz="2400" b="1"/>
              <a:t>The value of honesty in the relationships between the person and service provider</a:t>
            </a:r>
          </a:p>
          <a:p>
            <a:pPr>
              <a:lnSpc>
                <a:spcPct val="90000"/>
              </a:lnSpc>
            </a:pPr>
            <a:r>
              <a:rPr lang="en-GB" sz="2400" b="1"/>
              <a:t>Saving time</a:t>
            </a:r>
          </a:p>
          <a:p>
            <a:pPr>
              <a:lnSpc>
                <a:spcPct val="90000"/>
              </a:lnSpc>
            </a:pPr>
            <a:r>
              <a:rPr lang="en-GB" sz="2400" b="1"/>
              <a:t>Learning from each other’s knowledge; checking options</a:t>
            </a:r>
          </a:p>
          <a:p>
            <a:pPr>
              <a:lnSpc>
                <a:spcPct val="90000"/>
              </a:lnSpc>
            </a:pPr>
            <a:r>
              <a:rPr lang="en-GB" sz="2400" b="1"/>
              <a:t>The centrality of being given responsibility and of being able to take responsibility for my life</a:t>
            </a:r>
          </a:p>
          <a:p>
            <a:pPr>
              <a:lnSpc>
                <a:spcPct val="90000"/>
              </a:lnSpc>
            </a:pPr>
            <a:r>
              <a:rPr lang="en-GB" sz="2400" b="1"/>
              <a:t>Preventing failure or repeat of negative responses</a:t>
            </a:r>
          </a:p>
          <a:p>
            <a:pPr>
              <a:lnSpc>
                <a:spcPct val="90000"/>
              </a:lnSpc>
            </a:pPr>
            <a:r>
              <a:rPr lang="en-GB" sz="2400" b="1"/>
              <a:t>SDM as a key component within a Person Centred Approach</a:t>
            </a:r>
          </a:p>
          <a:p>
            <a:pPr>
              <a:lnSpc>
                <a:spcPct val="90000"/>
              </a:lnSpc>
            </a:pPr>
            <a:endParaRPr lang="en-GB" sz="2400"/>
          </a:p>
        </p:txBody>
      </p:sp>
    </p:spTree>
    <p:extLst>
      <p:ext uri="{BB962C8B-B14F-4D97-AF65-F5344CB8AC3E}">
        <p14:creationId xmlns:p14="http://schemas.microsoft.com/office/powerpoint/2010/main" val="286417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E7B7C-8F86-4823-8130-4C1CFE3C0F6C}"/>
              </a:ext>
            </a:extLst>
          </p:cNvPr>
          <p:cNvSpPr>
            <a:spLocks noGrp="1"/>
          </p:cNvSpPr>
          <p:nvPr>
            <p:ph type="title"/>
          </p:nvPr>
        </p:nvSpPr>
        <p:spPr>
          <a:xfrm>
            <a:off x="838200" y="624568"/>
            <a:ext cx="3766457" cy="5412920"/>
          </a:xfrm>
        </p:spPr>
        <p:txBody>
          <a:bodyPr>
            <a:normAutofit/>
          </a:bodyPr>
          <a:lstStyle/>
          <a:p>
            <a:r>
              <a:rPr lang="en-GB">
                <a:solidFill>
                  <a:srgbClr val="FFFFFF"/>
                </a:solidFill>
              </a:rPr>
              <a:t>Areas of social work in which SDM could be useful</a:t>
            </a:r>
          </a:p>
        </p:txBody>
      </p:sp>
      <p:sp>
        <p:nvSpPr>
          <p:cNvPr id="3" name="Content Placeholder 2">
            <a:extLst>
              <a:ext uri="{FF2B5EF4-FFF2-40B4-BE49-F238E27FC236}">
                <a16:creationId xmlns:a16="http://schemas.microsoft.com/office/drawing/2014/main" id="{605E1B55-F873-4874-9327-B3DDAEA83AA2}"/>
              </a:ext>
            </a:extLst>
          </p:cNvPr>
          <p:cNvSpPr>
            <a:spLocks noGrp="1"/>
          </p:cNvSpPr>
          <p:nvPr>
            <p:ph idx="1"/>
          </p:nvPr>
        </p:nvSpPr>
        <p:spPr>
          <a:xfrm>
            <a:off x="5600700" y="624568"/>
            <a:ext cx="5753098" cy="5412920"/>
          </a:xfrm>
        </p:spPr>
        <p:txBody>
          <a:bodyPr anchor="ctr">
            <a:normAutofit/>
          </a:bodyPr>
          <a:lstStyle/>
          <a:p>
            <a:pPr>
              <a:lnSpc>
                <a:spcPct val="90000"/>
              </a:lnSpc>
            </a:pPr>
            <a:r>
              <a:rPr lang="en-GB" sz="1700" b="1"/>
              <a:t>People with disabilities : decisions about living arrangements, social networking, use of personal budget, employment opportunities, interpersonal relationships</a:t>
            </a:r>
          </a:p>
          <a:p>
            <a:pPr>
              <a:lnSpc>
                <a:spcPct val="90000"/>
              </a:lnSpc>
            </a:pPr>
            <a:r>
              <a:rPr lang="en-GB" sz="1700" b="1"/>
              <a:t>Child protection issues: the best solution re where the child should live/with whom, behavioural change of parents, children, other care givers</a:t>
            </a:r>
          </a:p>
          <a:p>
            <a:pPr>
              <a:lnSpc>
                <a:spcPct val="90000"/>
              </a:lnSpc>
            </a:pPr>
            <a:r>
              <a:rPr lang="en-GB" sz="1700" b="1"/>
              <a:t>Older people – loneliness, physical ill health, mental ill health, retaining abilities</a:t>
            </a:r>
          </a:p>
          <a:p>
            <a:pPr>
              <a:lnSpc>
                <a:spcPct val="90000"/>
              </a:lnSpc>
            </a:pPr>
            <a:r>
              <a:rPr lang="en-GB" sz="1700" b="1"/>
              <a:t>Supporting the process of weighing intervention options alongside other professionals, and in instances where another professional is more knowledgeable  (e.g. medication)</a:t>
            </a:r>
          </a:p>
          <a:p>
            <a:pPr>
              <a:lnSpc>
                <a:spcPct val="90000"/>
              </a:lnSpc>
            </a:pPr>
            <a:r>
              <a:rPr lang="en-GB" sz="1700" b="1"/>
              <a:t>The centrality of good information giving</a:t>
            </a:r>
          </a:p>
          <a:p>
            <a:pPr>
              <a:lnSpc>
                <a:spcPct val="90000"/>
              </a:lnSpc>
            </a:pPr>
            <a:r>
              <a:rPr lang="en-GB" sz="1700" b="1"/>
              <a:t>The centrality of engaging people in decisions about their lives: recognition of interdependency</a:t>
            </a:r>
          </a:p>
          <a:p>
            <a:pPr marL="0" indent="0">
              <a:lnSpc>
                <a:spcPct val="90000"/>
              </a:lnSpc>
              <a:buNone/>
            </a:pPr>
            <a:r>
              <a:rPr lang="en-GB" sz="1700"/>
              <a:t> </a:t>
            </a:r>
          </a:p>
        </p:txBody>
      </p:sp>
    </p:spTree>
    <p:extLst>
      <p:ext uri="{BB962C8B-B14F-4D97-AF65-F5344CB8AC3E}">
        <p14:creationId xmlns:p14="http://schemas.microsoft.com/office/powerpoint/2010/main" val="341737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64F9-18D5-4FA7-9581-32DA868BB421}"/>
              </a:ext>
            </a:extLst>
          </p:cNvPr>
          <p:cNvSpPr>
            <a:spLocks noGrp="1"/>
          </p:cNvSpPr>
          <p:nvPr>
            <p:ph type="title"/>
          </p:nvPr>
        </p:nvSpPr>
        <p:spPr/>
        <p:txBody>
          <a:bodyPr/>
          <a:lstStyle/>
          <a:p>
            <a:r>
              <a:rPr lang="en-GB" dirty="0"/>
              <a:t>The ideal relationships between the two experts</a:t>
            </a:r>
          </a:p>
        </p:txBody>
      </p:sp>
      <p:graphicFrame>
        <p:nvGraphicFramePr>
          <p:cNvPr id="4" name="Object 4">
            <a:extLst>
              <a:ext uri="{FF2B5EF4-FFF2-40B4-BE49-F238E27FC236}">
                <a16:creationId xmlns:a16="http://schemas.microsoft.com/office/drawing/2014/main" id="{8357D1AB-9153-425B-9A71-1C106D1DD169}"/>
              </a:ext>
            </a:extLst>
          </p:cNvPr>
          <p:cNvGraphicFramePr>
            <a:graphicFrameLocks noGrp="1" noChangeAspect="1"/>
          </p:cNvGraphicFramePr>
          <p:nvPr>
            <p:ph idx="1"/>
            <p:extLst>
              <p:ext uri="{D42A27DB-BD31-4B8C-83A1-F6EECF244321}">
                <p14:modId xmlns:p14="http://schemas.microsoft.com/office/powerpoint/2010/main" val="1689722836"/>
              </p:ext>
            </p:extLst>
          </p:nvPr>
        </p:nvGraphicFramePr>
        <p:xfrm>
          <a:off x="3676073" y="1736452"/>
          <a:ext cx="6739565" cy="5054381"/>
        </p:xfrm>
        <a:graphic>
          <a:graphicData uri="http://schemas.openxmlformats.org/presentationml/2006/ole">
            <mc:AlternateContent xmlns:mc="http://schemas.openxmlformats.org/markup-compatibility/2006">
              <mc:Choice xmlns:v="urn:schemas-microsoft-com:vml" Requires="v">
                <p:oleObj spid="_x0000_s1031" name="Photo Editor Photo" r:id="rId3" imgW="9142857" imgH="6857143" progId="MSPhotoEd.3">
                  <p:embed/>
                </p:oleObj>
              </mc:Choice>
              <mc:Fallback>
                <p:oleObj name="Photo Editor Photo" r:id="rId3" imgW="9142857" imgH="6857143" progId="MSPhotoEd.3">
                  <p:embed/>
                  <p:pic>
                    <p:nvPicPr>
                      <p:cNvPr id="4" name="Object 4">
                        <a:extLst>
                          <a:ext uri="{FF2B5EF4-FFF2-40B4-BE49-F238E27FC236}">
                            <a16:creationId xmlns:a16="http://schemas.microsoft.com/office/drawing/2014/main" id="{8357D1AB-9153-425B-9A71-1C106D1DD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073" y="1736452"/>
                        <a:ext cx="6739565" cy="505438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1835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1106-684F-4531-8538-266805658144}"/>
              </a:ext>
            </a:extLst>
          </p:cNvPr>
          <p:cNvSpPr txBox="1">
            <a:spLocks noGrp="1"/>
          </p:cNvSpPr>
          <p:nvPr>
            <p:ph type="title"/>
          </p:nvPr>
        </p:nvSpPr>
        <p:spPr/>
        <p:txBody>
          <a:bodyPr/>
          <a:lstStyle/>
          <a:p>
            <a:pPr lvl="0"/>
            <a:r>
              <a:rPr lang="en-GB" dirty="0"/>
              <a:t>Background to SDM </a:t>
            </a:r>
          </a:p>
        </p:txBody>
      </p:sp>
      <p:sp>
        <p:nvSpPr>
          <p:cNvPr id="3" name="Content Placeholder 2">
            <a:extLst>
              <a:ext uri="{FF2B5EF4-FFF2-40B4-BE49-F238E27FC236}">
                <a16:creationId xmlns:a16="http://schemas.microsoft.com/office/drawing/2014/main" id="{3D579A98-E627-4869-8DB9-0AE6345CCC83}"/>
              </a:ext>
            </a:extLst>
          </p:cNvPr>
          <p:cNvSpPr txBox="1">
            <a:spLocks noGrp="1"/>
          </p:cNvSpPr>
          <p:nvPr>
            <p:ph idx="1"/>
          </p:nvPr>
        </p:nvSpPr>
        <p:spPr/>
        <p:txBody>
          <a:bodyPr>
            <a:normAutofit fontScale="92500" lnSpcReduction="10000"/>
          </a:bodyPr>
          <a:lstStyle/>
          <a:p>
            <a:pPr lvl="0"/>
            <a:r>
              <a:rPr lang="en-US" b="1" dirty="0"/>
              <a:t>The focus on SDM has began  in terminal care, accompanied with the development of the Decisional Conflict scale aid (O’Connor et al, 2006, </a:t>
            </a:r>
            <a:r>
              <a:rPr lang="en-US" b="1" dirty="0" err="1"/>
              <a:t>Gravelink</a:t>
            </a:r>
            <a:r>
              <a:rPr lang="en-US" b="1" dirty="0"/>
              <a:t> et al 2019)</a:t>
            </a:r>
          </a:p>
          <a:p>
            <a:pPr lvl="0"/>
            <a:r>
              <a:rPr lang="en-US" b="1" dirty="0"/>
              <a:t>This has been in existence for some time, especially around difficult decisions such as to continue or discontinue medical interventions, to opt for more radical treatment which comes with more risky side effects or not, i.e. where there is a conflictual decision to be made.</a:t>
            </a:r>
          </a:p>
          <a:p>
            <a:pPr lvl="0"/>
            <a:r>
              <a:rPr lang="en-US" b="1" dirty="0"/>
              <a:t>SDM enables weighing the pluses and minuses of each option.</a:t>
            </a:r>
          </a:p>
          <a:p>
            <a:pPr lvl="0"/>
            <a:r>
              <a:rPr lang="en-GB" b="1" dirty="0"/>
              <a:t>Social workers are often partners to the process of SDM in terminal care, either because they have worked before with the person and/or their nearest relatives, such as supporting people in entering a hospice, or because they can help in co-ordinating interventions and networks (e.g. enabling a meeting with a family member who has been distanced).</a:t>
            </a:r>
          </a:p>
          <a:p>
            <a:pPr marL="0" lvl="0" indent="0">
              <a:buNone/>
            </a:pPr>
            <a:endParaRPr lang="en-GB"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9E7C-A155-41B7-B8B9-4E91BF0C831D}"/>
              </a:ext>
            </a:extLst>
          </p:cNvPr>
          <p:cNvSpPr>
            <a:spLocks noGrp="1"/>
          </p:cNvSpPr>
          <p:nvPr>
            <p:ph type="title"/>
          </p:nvPr>
        </p:nvSpPr>
        <p:spPr/>
        <p:txBody>
          <a:bodyPr/>
          <a:lstStyle/>
          <a:p>
            <a:r>
              <a:rPr lang="en-GB" dirty="0"/>
              <a:t>Clients legal right  to full information in the UK: Mrs M case</a:t>
            </a:r>
          </a:p>
        </p:txBody>
      </p:sp>
      <p:sp>
        <p:nvSpPr>
          <p:cNvPr id="3" name="Content Placeholder 2">
            <a:extLst>
              <a:ext uri="{FF2B5EF4-FFF2-40B4-BE49-F238E27FC236}">
                <a16:creationId xmlns:a16="http://schemas.microsoft.com/office/drawing/2014/main" id="{65C27C58-0D0D-4834-8E7D-E29E91CD2498}"/>
              </a:ext>
            </a:extLst>
          </p:cNvPr>
          <p:cNvSpPr>
            <a:spLocks noGrp="1"/>
          </p:cNvSpPr>
          <p:nvPr>
            <p:ph idx="1"/>
          </p:nvPr>
        </p:nvSpPr>
        <p:spPr/>
        <p:txBody>
          <a:bodyPr>
            <a:normAutofit lnSpcReduction="10000"/>
          </a:bodyPr>
          <a:lstStyle/>
          <a:p>
            <a:pPr lvl="0">
              <a:lnSpc>
                <a:spcPct val="90000"/>
              </a:lnSpc>
            </a:pPr>
            <a:r>
              <a:rPr lang="en-GB" sz="1800" b="1" dirty="0"/>
              <a:t>Mrs Montgomery was a woman of small stature and a diabetic under the care of a doctor during her pregnancy and labour. The doctor did not inform her of the 9-10% risk of </a:t>
            </a:r>
            <a:r>
              <a:rPr lang="en-GB" sz="1800" b="1" dirty="0">
                <a:hlinkClick r:id="rId2"/>
              </a:rPr>
              <a:t>shoulder dystocia</a:t>
            </a:r>
            <a:r>
              <a:rPr lang="en-GB" sz="1800" b="1" dirty="0"/>
              <a:t>, where the baby's shoulders are unable to pass through the pelvis among diabetic women as she (the doctor) viewed the problem as being very slight and a caesarean section was not in Mrs M’s interest.</a:t>
            </a:r>
          </a:p>
          <a:p>
            <a:pPr lvl="0">
              <a:lnSpc>
                <a:spcPct val="90000"/>
              </a:lnSpc>
            </a:pPr>
            <a:r>
              <a:rPr lang="en-GB" sz="1800" b="1" dirty="0"/>
              <a:t>The baby suffered from severe disabilities after birth due to shoulder dystocia. Mrs M sued the health board for negligence on the part of the doctor for failing to advise her on the risk of shoulder dystocia. </a:t>
            </a:r>
          </a:p>
          <a:p>
            <a:pPr lvl="0">
              <a:lnSpc>
                <a:spcPct val="90000"/>
              </a:lnSpc>
            </a:pPr>
            <a:r>
              <a:rPr lang="en-GB" sz="1800" b="1" dirty="0"/>
              <a:t>The case went all the way to the Supreme Court, which found in favour of Mrs M, and confirmed that a patient has to give informed consent, and the only way they can do that is if they are aware of all the available options and the risks associated with each one</a:t>
            </a:r>
          </a:p>
          <a:p>
            <a:pPr lvl="0">
              <a:lnSpc>
                <a:spcPct val="90000"/>
              </a:lnSpc>
            </a:pPr>
            <a:r>
              <a:rPr lang="en-GB" sz="1800" b="1" dirty="0"/>
              <a:t>The implications of this ruling are relevant to any branch of health and  social care in the UK, which has a legal system based on precedence.</a:t>
            </a:r>
            <a:endParaRPr lang="en-US" sz="1800" b="1" dirty="0"/>
          </a:p>
          <a:p>
            <a:endParaRPr lang="en-GB" dirty="0"/>
          </a:p>
        </p:txBody>
      </p:sp>
    </p:spTree>
    <p:extLst>
      <p:ext uri="{BB962C8B-B14F-4D97-AF65-F5344CB8AC3E}">
        <p14:creationId xmlns:p14="http://schemas.microsoft.com/office/powerpoint/2010/main" val="418196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458A-0624-4689-AD9B-388735477CC2}"/>
              </a:ext>
            </a:extLst>
          </p:cNvPr>
          <p:cNvSpPr>
            <a:spLocks noGrp="1"/>
          </p:cNvSpPr>
          <p:nvPr>
            <p:ph type="title"/>
          </p:nvPr>
        </p:nvSpPr>
        <p:spPr/>
        <p:txBody>
          <a:bodyPr/>
          <a:lstStyle/>
          <a:p>
            <a:r>
              <a:rPr lang="en-GB" dirty="0"/>
              <a:t>The Three Talks Model</a:t>
            </a:r>
          </a:p>
        </p:txBody>
      </p:sp>
      <p:pic>
        <p:nvPicPr>
          <p:cNvPr id="4" name="Content Placeholder 2" descr="C:\Users\nichollsa\Pictures\ThreeTalkModel.jpg">
            <a:extLst>
              <a:ext uri="{FF2B5EF4-FFF2-40B4-BE49-F238E27FC236}">
                <a16:creationId xmlns:a16="http://schemas.microsoft.com/office/drawing/2014/main" id="{0BD593D6-3375-48FC-96AD-7879F5980AAB}"/>
              </a:ext>
            </a:extLst>
          </p:cNvPr>
          <p:cNvPicPr>
            <a:picLocks noGrp="1" noChangeAspect="1"/>
          </p:cNvPicPr>
          <p:nvPr>
            <p:ph idx="1"/>
          </p:nvPr>
        </p:nvPicPr>
        <p:blipFill>
          <a:blip r:embed="rId2"/>
          <a:srcRect/>
          <a:stretch>
            <a:fillRect/>
          </a:stretch>
        </p:blipFill>
        <p:spPr>
          <a:xfrm>
            <a:off x="5157788" y="2133600"/>
            <a:ext cx="3778250" cy="3778250"/>
          </a:xfrm>
        </p:spPr>
      </p:pic>
    </p:spTree>
    <p:extLst>
      <p:ext uri="{BB962C8B-B14F-4D97-AF65-F5344CB8AC3E}">
        <p14:creationId xmlns:p14="http://schemas.microsoft.com/office/powerpoint/2010/main" val="2106283763"/>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Tel%20Hai%20presentation%201st%20June%202021</Template>
  <TotalTime>568</TotalTime>
  <Words>2939</Words>
  <Application>Microsoft Office PowerPoint</Application>
  <PresentationFormat>Widescreen</PresentationFormat>
  <Paragraphs>165</Paragraphs>
  <Slides>27</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acumin-pro</vt:lpstr>
      <vt:lpstr>Arial</vt:lpstr>
      <vt:lpstr>Calibri</vt:lpstr>
      <vt:lpstr>Calibri Light</vt:lpstr>
      <vt:lpstr>Century Gothic</vt:lpstr>
      <vt:lpstr>Nunito Sans</vt:lpstr>
      <vt:lpstr>TimesNewRomanPS-ItalicMT</vt:lpstr>
      <vt:lpstr>TimesNewRomanPSMT</vt:lpstr>
      <vt:lpstr>Wingdings 3</vt:lpstr>
      <vt:lpstr>Wisp</vt:lpstr>
      <vt:lpstr>Photo Editor Photo</vt:lpstr>
      <vt:lpstr>  The Place of Shared Decision Making (SDM)   in Social Work Practice  Prof. Shulamit Ramon s.ramon@herts.ac.uk   14th June 2022                     </vt:lpstr>
      <vt:lpstr>What is Shared Decision Making </vt:lpstr>
      <vt:lpstr>Why engage social work clients in SDM</vt:lpstr>
      <vt:lpstr>Why share knowledge and options</vt:lpstr>
      <vt:lpstr>Areas of social work in which SDM could be useful</vt:lpstr>
      <vt:lpstr>The ideal relationships between the two experts</vt:lpstr>
      <vt:lpstr>Background to SDM </vt:lpstr>
      <vt:lpstr>Clients legal right  to full information in the UK: Mrs M case</vt:lpstr>
      <vt:lpstr>The Three Talks Model</vt:lpstr>
      <vt:lpstr>The Three Talks Model: advantages and disadvantages </vt:lpstr>
      <vt:lpstr>PowerPoint Presentation</vt:lpstr>
      <vt:lpstr>PowerPoint Presentation</vt:lpstr>
      <vt:lpstr>Application of the Three Talk Model</vt:lpstr>
      <vt:lpstr>The potential place of a social worker in the scenario </vt:lpstr>
      <vt:lpstr>Family Group conferences</vt:lpstr>
      <vt:lpstr>PowerPoint Presentation</vt:lpstr>
      <vt:lpstr>Compare with current UK child protection conferences</vt:lpstr>
      <vt:lpstr>Springbank: An example of a closed ward regime: Positive Risk Taking </vt:lpstr>
      <vt:lpstr>Springbank Findings</vt:lpstr>
      <vt:lpstr>Springbank results</vt:lpstr>
      <vt:lpstr>What can SDM offer the client</vt:lpstr>
      <vt:lpstr>What can SDM offer to providers</vt:lpstr>
      <vt:lpstr>What would be the pros and cons of applying SDM systematically in SW?</vt:lpstr>
      <vt:lpstr>In 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 as a method of co-production in health and social care</dc:title>
  <dc:creator>Shulamit Ramon</dc:creator>
  <cp:lastModifiedBy>Anthony Herbland</cp:lastModifiedBy>
  <cp:revision>16</cp:revision>
  <dcterms:created xsi:type="dcterms:W3CDTF">2021-05-23T16:20:55Z</dcterms:created>
  <dcterms:modified xsi:type="dcterms:W3CDTF">2022-06-07T08:24:41Z</dcterms:modified>
</cp:coreProperties>
</file>